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6" r:id="rId3"/>
    <p:sldId id="258" r:id="rId4"/>
    <p:sldId id="307" r:id="rId5"/>
    <p:sldId id="305" r:id="rId6"/>
    <p:sldId id="306" r:id="rId7"/>
    <p:sldId id="261" r:id="rId8"/>
    <p:sldId id="299" r:id="rId9"/>
    <p:sldId id="313" r:id="rId10"/>
    <p:sldId id="314" r:id="rId11"/>
    <p:sldId id="315" r:id="rId12"/>
    <p:sldId id="308" r:id="rId13"/>
    <p:sldId id="296" r:id="rId14"/>
    <p:sldId id="310" r:id="rId15"/>
    <p:sldId id="302" r:id="rId16"/>
    <p:sldId id="309" r:id="rId17"/>
    <p:sldId id="303" r:id="rId18"/>
    <p:sldId id="316" r:id="rId19"/>
    <p:sldId id="317" r:id="rId20"/>
    <p:sldId id="301" r:id="rId21"/>
    <p:sldId id="311" r:id="rId22"/>
    <p:sldId id="312" r:id="rId23"/>
    <p:sldId id="265" r:id="rId24"/>
    <p:sldId id="318" r:id="rId25"/>
    <p:sldId id="287" r:id="rId26"/>
  </p:sldIdLst>
  <p:sldSz cx="12192000" cy="6858000"/>
  <p:notesSz cx="6888163" cy="100203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2F19"/>
    <a:srgbClr val="B5170B"/>
    <a:srgbClr val="FF66CC"/>
    <a:srgbClr val="CC0000"/>
    <a:srgbClr val="BCFE16"/>
    <a:srgbClr val="C49726"/>
    <a:srgbClr val="CD9D25"/>
    <a:srgbClr val="DAAB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330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444" y="60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us_comuns\Desktop\&#1076;&#1080;&#1072;&#1075;&#1088;&#1072;&#1084;&#1080;%20&#1076;&#1086;%20&#1087;&#1088;&#1077;&#1079;&#1077;&#1085;&#1090;&#1072;&#1094;&#1110;&#1111;_2021-2025.xls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us_comuns\Desktop\&#1076;&#1080;&#1072;&#1075;&#1088;&#1072;&#1084;&#1080;%20&#1076;&#1086;%20&#1087;&#1088;&#1077;&#1079;&#1077;&#1085;&#1090;&#1072;&#1094;&#1110;&#1111;_2021-2025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us_comuns\Desktop\&#1087;&#1083;&#1072;&#1085;%202026\&#1076;&#1080;&#1072;&#1075;&#1088;&#1072;&#1084;&#1080;%20&#1076;&#1086;%20&#1087;&#1088;&#1077;&#1079;&#1077;&#1085;&#1090;&#1072;&#1094;&#1110;&#1111;_2021-2025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us_comuns\Desktop\&#1087;&#1083;&#1072;&#1085;%202026\&#1076;&#1080;&#1072;&#1075;&#1088;&#1072;&#1084;&#1080;%20&#1076;&#1086;%20&#1087;&#1088;&#1077;&#1079;&#1077;&#1085;&#1090;&#1072;&#1094;&#1110;&#1111;_2021-2025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us_comuns\Desktop\&#1087;&#1083;&#1072;&#1085;%202026\&#1076;&#1080;&#1072;&#1075;&#1088;&#1072;&#1084;&#1080;%20&#1076;&#1086;%20&#1087;&#1088;&#1077;&#1079;&#1077;&#1085;&#1090;&#1072;&#1094;&#1110;&#1111;_2021-2025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us_comuns\Desktop\&#1076;&#1080;&#1072;&#1075;&#1088;&#1072;&#1084;&#1080;%20&#1076;&#1086;%20&#1087;&#1088;&#1077;&#1079;&#1077;&#1085;&#1090;&#1072;&#1094;&#1110;&#1111;_2021-2025.xls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asus_comuns\Desktop\&#1087;&#1083;&#1072;&#1085;%202026\&#1076;&#1080;&#1072;&#1075;&#1088;&#1072;&#1084;&#1080;%20&#1076;&#1086;%20&#1087;&#1088;&#1077;&#1079;&#1077;&#1085;&#1090;&#1072;&#1094;&#1110;&#1111;_2021-2025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us_comuns\Desktop\&#1076;&#1080;&#1072;&#1075;&#1088;&#1072;&#1084;&#1080;%20&#1076;&#1086;%20&#1087;&#1088;&#1077;&#1079;&#1077;&#1085;&#1090;&#1072;&#1094;&#1110;&#1111;_2021-2025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us_comuns\Desktop\&#1076;&#1080;&#1072;&#1075;&#1088;&#1072;&#1084;&#1080;%20&#1076;&#1086;%20&#1087;&#1088;&#1077;&#1079;&#1077;&#1085;&#1090;&#1072;&#1094;&#1110;&#1111;_2021-2025%20&#1085;&#1086;&#1074;&#1110;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us_comuns\Desktop\&#1076;&#1080;&#1072;&#1075;&#1088;&#1072;&#1084;&#1080;%20&#1076;&#1086;%20&#1087;&#1088;&#1077;&#1079;&#1077;&#1085;&#1090;&#1072;&#1094;&#1110;&#1111;_2021-2025%20&#1085;&#1086;&#1074;&#1110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3000" i="1">
                <a:latin typeface="+mj-lt"/>
              </a:defRPr>
            </a:pPr>
            <a:r>
              <a:rPr lang="ru-RU" sz="3000" i="1" dirty="0" err="1">
                <a:latin typeface="+mj-lt"/>
              </a:rPr>
              <a:t>Кількість</a:t>
            </a:r>
            <a:r>
              <a:rPr lang="ru-RU" sz="3000" i="1" dirty="0">
                <a:latin typeface="+mj-lt"/>
              </a:rPr>
              <a:t> </a:t>
            </a:r>
            <a:r>
              <a:rPr lang="ru-RU" sz="3000" i="1" dirty="0" err="1" smtClean="0">
                <a:latin typeface="+mj-lt"/>
              </a:rPr>
              <a:t>абонентів</a:t>
            </a:r>
            <a:r>
              <a:rPr lang="ru-RU" sz="3000" i="1" dirty="0" smtClean="0">
                <a:latin typeface="+mj-lt"/>
              </a:rPr>
              <a:t> </a:t>
            </a:r>
          </a:p>
          <a:p>
            <a:pPr>
              <a:defRPr sz="3000" i="1">
                <a:latin typeface="+mj-lt"/>
              </a:defRPr>
            </a:pPr>
            <a:r>
              <a:rPr lang="ru-RU" sz="3000" i="1" dirty="0" smtClean="0">
                <a:latin typeface="+mj-lt"/>
              </a:rPr>
              <a:t>(</a:t>
            </a:r>
            <a:r>
              <a:rPr lang="ru-RU" sz="3000" i="1" dirty="0" err="1" smtClean="0">
                <a:latin typeface="+mj-lt"/>
              </a:rPr>
              <a:t>фізичні</a:t>
            </a:r>
            <a:r>
              <a:rPr lang="ru-RU" sz="3000" i="1" dirty="0" smtClean="0">
                <a:latin typeface="+mj-lt"/>
              </a:rPr>
              <a:t>  та </a:t>
            </a:r>
            <a:r>
              <a:rPr lang="ru-RU" sz="3000" i="1" dirty="0" err="1" smtClean="0">
                <a:latin typeface="+mj-lt"/>
              </a:rPr>
              <a:t>юридичні</a:t>
            </a:r>
            <a:r>
              <a:rPr lang="ru-RU" sz="3000" i="1" dirty="0" smtClean="0">
                <a:latin typeface="+mj-lt"/>
              </a:rPr>
              <a:t> особи), </a:t>
            </a:r>
          </a:p>
          <a:p>
            <a:pPr>
              <a:defRPr sz="3000" i="1">
                <a:latin typeface="+mj-lt"/>
              </a:defRPr>
            </a:pPr>
            <a:r>
              <a:rPr lang="ru-RU" sz="3000" i="1" dirty="0" err="1" smtClean="0">
                <a:latin typeface="+mj-lt"/>
              </a:rPr>
              <a:t>які</a:t>
            </a:r>
            <a:r>
              <a:rPr lang="ru-RU" sz="3000" i="1" dirty="0" smtClean="0">
                <a:latin typeface="+mj-lt"/>
              </a:rPr>
              <a:t> </a:t>
            </a:r>
            <a:r>
              <a:rPr lang="ru-RU" sz="3000" i="1" dirty="0" err="1" smtClean="0">
                <a:latin typeface="+mj-lt"/>
              </a:rPr>
              <a:t>зареєстровані</a:t>
            </a:r>
            <a:r>
              <a:rPr lang="ru-RU" sz="3000" i="1" dirty="0" smtClean="0">
                <a:latin typeface="+mj-lt"/>
              </a:rPr>
              <a:t> на </a:t>
            </a:r>
            <a:r>
              <a:rPr lang="ru-RU" sz="3000" i="1" dirty="0" err="1" smtClean="0">
                <a:latin typeface="+mj-lt"/>
              </a:rPr>
              <a:t>підприємстві</a:t>
            </a:r>
            <a:endParaRPr lang="ru-RU" sz="3000" i="1" dirty="0">
              <a:latin typeface="+mj-lt"/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3.6955467429146252E-2"/>
          <c:y val="0.2203257815965434"/>
          <c:w val="0.9683908045977011"/>
          <c:h val="0.703496385202489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'АБОНЕНТИ_21-25'!$C$4</c:f>
              <c:strCache>
                <c:ptCount val="1"/>
                <c:pt idx="0">
                  <c:v>Кількість абонентів</c:v>
                </c:pt>
              </c:strCache>
            </c:strRef>
          </c:tx>
          <c:spPr>
            <a:solidFill>
              <a:srgbClr val="FFC0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numFmt formatCode="General" sourceLinked="0"/>
              <c:spPr>
                <a:noFill/>
              </c:spPr>
              <c:txPr>
                <a:bodyPr/>
                <a:lstStyle/>
                <a:p>
                  <a:pPr>
                    <a:defRPr sz="1800" b="1">
                      <a:latin typeface="+mj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6A8B-4067-9599-7EBED4624504}"/>
                </c:ext>
              </c:extLst>
            </c:dLbl>
            <c:dLbl>
              <c:idx val="1"/>
              <c:numFmt formatCode="General" sourceLinked="0"/>
              <c:spPr/>
              <c:txPr>
                <a:bodyPr/>
                <a:lstStyle/>
                <a:p>
                  <a:pPr>
                    <a:defRPr sz="1800" b="1">
                      <a:latin typeface="+mj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6A8B-4067-9599-7EBED4624504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5292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A8B-4067-9599-7EBED4624504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6B5394CC-988F-45A9-A281-C4E91D2D8094}" type="VALUE">
                      <a:rPr lang="en-US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A8B-4067-9599-7EBED4624504}"/>
                </c:ext>
              </c:extLst>
            </c:dLbl>
            <c:numFmt formatCode="General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800" b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'АБОНЕНТИ_21-25'!$B$5:$B$9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'АБОНЕНТИ_21-25'!$C$5:$C$9</c:f>
              <c:numCache>
                <c:formatCode>General</c:formatCode>
                <c:ptCount val="5"/>
                <c:pt idx="0">
                  <c:v>4996</c:v>
                </c:pt>
                <c:pt idx="1">
                  <c:v>5250</c:v>
                </c:pt>
                <c:pt idx="2">
                  <c:v>5266</c:v>
                </c:pt>
                <c:pt idx="3">
                  <c:v>5292</c:v>
                </c:pt>
                <c:pt idx="4" formatCode="0">
                  <c:v>5300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A8B-4067-9599-7EBED46245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72062648"/>
        <c:axId val="1"/>
      </c:barChart>
      <c:catAx>
        <c:axId val="372062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 i="0">
                <a:latin typeface="Bookman Old Style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6000"/>
          <c:min val="4000"/>
        </c:scaling>
        <c:delete val="1"/>
        <c:axPos val="l"/>
        <c:numFmt formatCode="General" sourceLinked="1"/>
        <c:majorTickMark val="out"/>
        <c:minorTickMark val="none"/>
        <c:tickLblPos val="nextTo"/>
        <c:crossAx val="372062648"/>
        <c:crosses val="autoZero"/>
        <c:crossBetween val="between"/>
        <c:majorUnit val="500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732509729387274E-2"/>
          <c:y val="0.23890179967913222"/>
          <c:w val="0.9683908045977011"/>
          <c:h val="0.7034963852024890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'оплата_21-25'!$C$4</c:f>
              <c:strCache>
                <c:ptCount val="1"/>
                <c:pt idx="0">
                  <c:v>Відсоток оплати, %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numFmt formatCode="General" sourceLinked="0"/>
              <c:spPr>
                <a:noFill/>
              </c:spPr>
              <c:txPr>
                <a:bodyPr/>
                <a:lstStyle/>
                <a:p>
                  <a:pPr>
                    <a:defRPr sz="1600" b="1">
                      <a:latin typeface="+mj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5B4D-4F6A-9988-D1E7D09583BF}"/>
                </c:ext>
              </c:extLst>
            </c:dLbl>
            <c:dLbl>
              <c:idx val="1"/>
              <c:numFmt formatCode="General" sourceLinked="0"/>
              <c:spPr/>
              <c:txPr>
                <a:bodyPr/>
                <a:lstStyle/>
                <a:p>
                  <a:pPr>
                    <a:defRPr sz="1600" b="1">
                      <a:latin typeface="+mj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5B4D-4F6A-9988-D1E7D09583BF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99,5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B4D-4F6A-9988-D1E7D09583BF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6B5394CC-988F-45A9-A281-C4E91D2D8094}" type="VALUE">
                      <a:rPr lang="en-US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B4D-4F6A-9988-D1E7D09583BF}"/>
                </c:ext>
              </c:extLst>
            </c:dLbl>
            <c:numFmt formatCode="General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'оплата_21-25'!$B$5:$B$9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'оплата_21-25'!$C$5:$C$9</c:f>
              <c:numCache>
                <c:formatCode>General</c:formatCode>
                <c:ptCount val="5"/>
                <c:pt idx="0">
                  <c:v>97.6</c:v>
                </c:pt>
                <c:pt idx="1">
                  <c:v>97.2</c:v>
                </c:pt>
                <c:pt idx="2">
                  <c:v>98.9</c:v>
                </c:pt>
                <c:pt idx="3">
                  <c:v>99.5</c:v>
                </c:pt>
                <c:pt idx="4" formatCode="0.0">
                  <c:v>99.9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B4D-4F6A-9988-D1E7D09583B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72062648"/>
        <c:axId val="1"/>
      </c:barChart>
      <c:catAx>
        <c:axId val="372062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 i="0">
                <a:latin typeface="Bookman Old Style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100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crossAx val="372062648"/>
        <c:crosses val="autoZero"/>
        <c:crossBetween val="between"/>
        <c:majorUnit val="200"/>
      </c:valAx>
    </c:plotArea>
    <c:legend>
      <c:legendPos val="t"/>
      <c:layout>
        <c:manualLayout>
          <c:xMode val="edge"/>
          <c:yMode val="edge"/>
          <c:x val="0.356221898594964"/>
          <c:y val="9.3553404499691739E-2"/>
          <c:w val="0.28935611888639312"/>
          <c:h val="6.1663813762410133E-2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335958005249345E-2"/>
          <c:y val="0.22185150129891057"/>
          <c:w val="0.9683908045977011"/>
          <c:h val="0.703496385202489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'заміна_21-25 (2)'!$C$4</c:f>
              <c:strCache>
                <c:ptCount val="1"/>
                <c:pt idx="0">
                  <c:v>Фінансововий результат діяльності підприємства, тис.грн.</c:v>
                </c:pt>
              </c:strCache>
            </c:strRef>
          </c:tx>
          <c:spPr>
            <a:solidFill>
              <a:srgbClr val="B5170B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numFmt formatCode="General" sourceLinked="0"/>
              <c:spPr>
                <a:noFill/>
              </c:spPr>
              <c:txPr>
                <a:bodyPr/>
                <a:lstStyle/>
                <a:p>
                  <a:pPr>
                    <a:defRPr sz="1600" b="1">
                      <a:latin typeface="+mj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A393-493C-A982-D0D8154014F7}"/>
                </c:ext>
              </c:extLst>
            </c:dLbl>
            <c:dLbl>
              <c:idx val="1"/>
              <c:numFmt formatCode="General" sourceLinked="0"/>
              <c:spPr/>
              <c:txPr>
                <a:bodyPr/>
                <a:lstStyle/>
                <a:p>
                  <a:pPr>
                    <a:defRPr sz="1600" b="1">
                      <a:latin typeface="+mj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A393-493C-A982-D0D8154014F7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4,7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393-493C-A982-D0D8154014F7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300,0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393-493C-A982-D0D8154014F7}"/>
                </c:ext>
              </c:extLst>
            </c:dLbl>
            <c:numFmt formatCode="General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'заміна_21-25 (2)'!$B$5:$B$9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'заміна_21-25 (2)'!$C$5:$C$9</c:f>
              <c:numCache>
                <c:formatCode>General</c:formatCode>
                <c:ptCount val="5"/>
                <c:pt idx="0">
                  <c:v>-434.1</c:v>
                </c:pt>
                <c:pt idx="1">
                  <c:v>-377.6</c:v>
                </c:pt>
                <c:pt idx="2">
                  <c:v>3.7</c:v>
                </c:pt>
                <c:pt idx="3">
                  <c:v>4.7</c:v>
                </c:pt>
                <c:pt idx="4" formatCode="0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393-493C-A982-D0D8154014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5"/>
        <c:axId val="336103272"/>
        <c:axId val="1"/>
      </c:barChart>
      <c:catAx>
        <c:axId val="336103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 i="0">
                <a:latin typeface="Bookman Old Style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800"/>
          <c:min val="-500"/>
        </c:scaling>
        <c:delete val="1"/>
        <c:axPos val="l"/>
        <c:numFmt formatCode="General" sourceLinked="1"/>
        <c:majorTickMark val="out"/>
        <c:minorTickMark val="none"/>
        <c:tickLblPos val="nextTo"/>
        <c:crossAx val="336103272"/>
        <c:crosses val="autoZero"/>
        <c:crossBetween val="between"/>
        <c:majorUnit val="200"/>
      </c:valAx>
    </c:plotArea>
    <c:legend>
      <c:legendPos val="t"/>
      <c:layout>
        <c:manualLayout>
          <c:xMode val="edge"/>
          <c:yMode val="edge"/>
          <c:x val="0.42118189428907593"/>
          <c:y val="7.1526135959347786E-2"/>
          <c:w val="0.53170105891935926"/>
          <c:h val="6.1663813762410147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741998668076941E-2"/>
          <c:y val="0.23890179967913222"/>
          <c:w val="0.9683908045977011"/>
          <c:h val="0.703496385202489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'ВОДА_21-25'!$C$4</c:f>
              <c:strCache>
                <c:ptCount val="1"/>
                <c:pt idx="0">
                  <c:v>Піднято води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7.6007966615044729E-18"/>
                  <c:y val="-1.0230179028132993E-2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latin typeface="+mj-lt"/>
                      </a:defRPr>
                    </a:pPr>
                    <a:r>
                      <a:rPr lang="en-US" sz="1600"/>
                      <a:t>293,6</a:t>
                    </a:r>
                  </a:p>
                </c:rich>
              </c:tx>
              <c:numFmt formatCode="General" sourceLinked="0"/>
              <c:spPr>
                <a:noFill/>
              </c:sp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6DD-4776-920D-2D91DC08D178}"/>
                </c:ext>
              </c:extLst>
            </c:dLbl>
            <c:dLbl>
              <c:idx val="1"/>
              <c:layout>
                <c:manualLayout>
                  <c:x val="-3.0403186646017891E-17"/>
                  <c:y val="-1.0230179028132993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sz="1600" b="1">
                      <a:latin typeface="+mj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6DD-4776-920D-2D91DC08D178}"/>
                </c:ext>
              </c:extLst>
            </c:dLbl>
            <c:dLbl>
              <c:idx val="2"/>
              <c:layout>
                <c:manualLayout>
                  <c:x val="0"/>
                  <c:y val="-1.36402387041773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6DD-4776-920D-2D91DC08D178}"/>
                </c:ext>
              </c:extLst>
            </c:dLbl>
            <c:dLbl>
              <c:idx val="3"/>
              <c:layout>
                <c:manualLayout>
                  <c:x val="0"/>
                  <c:y val="-2.046035805626601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287,7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6DD-4776-920D-2D91DC08D178}"/>
                </c:ext>
              </c:extLst>
            </c:dLbl>
            <c:dLbl>
              <c:idx val="4"/>
              <c:layout>
                <c:manualLayout>
                  <c:x val="3.3167495854063019E-3"/>
                  <c:y val="-1.364023870417735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280,0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6DD-4776-920D-2D91DC08D178}"/>
                </c:ext>
              </c:extLst>
            </c:dLbl>
            <c:numFmt formatCode="General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'ВОДА_21-25'!$B$5:$B$9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'ВОДА_21-25'!$C$5:$C$9</c:f>
              <c:numCache>
                <c:formatCode>General</c:formatCode>
                <c:ptCount val="5"/>
                <c:pt idx="0" formatCode="0.0">
                  <c:v>293.60000000000002</c:v>
                </c:pt>
                <c:pt idx="1">
                  <c:v>249.9</c:v>
                </c:pt>
                <c:pt idx="2">
                  <c:v>276.39999999999998</c:v>
                </c:pt>
                <c:pt idx="3">
                  <c:v>287.7</c:v>
                </c:pt>
                <c:pt idx="4" formatCode="0.0">
                  <c:v>280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6DD-4776-920D-2D91DC08D178}"/>
            </c:ext>
          </c:extLst>
        </c:ser>
        <c:ser>
          <c:idx val="1"/>
          <c:order val="1"/>
          <c:tx>
            <c:strRef>
              <c:f>'ВОДА_21-25'!$D$4</c:f>
              <c:strCache>
                <c:ptCount val="1"/>
                <c:pt idx="0">
                  <c:v>Реалізовано води</c:v>
                </c:pt>
              </c:strCache>
            </c:strRef>
          </c:tx>
          <c:spPr>
            <a:solidFill>
              <a:srgbClr val="FFFF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1.658374792703151E-3"/>
                  <c:y val="-1.36402387041772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C6DD-4776-920D-2D91DC08D178}"/>
                </c:ext>
              </c:extLst>
            </c:dLbl>
            <c:dLbl>
              <c:idx val="1"/>
              <c:layout>
                <c:manualLayout>
                  <c:x val="3.3167495854063019E-3"/>
                  <c:y val="-1.0230179028133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C6DD-4776-920D-2D91DC08D178}"/>
                </c:ext>
              </c:extLst>
            </c:dLbl>
            <c:dLbl>
              <c:idx val="2"/>
              <c:layout>
                <c:manualLayout>
                  <c:x val="4.9751243781093919E-3"/>
                  <c:y val="-1.36402387041773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C6DD-4776-920D-2D91DC08D178}"/>
                </c:ext>
              </c:extLst>
            </c:dLbl>
            <c:dLbl>
              <c:idx val="3"/>
              <c:layout>
                <c:manualLayout>
                  <c:x val="3.3167495854063019E-3"/>
                  <c:y val="-1.70502983802215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C6DD-4776-920D-2D91DC08D178}"/>
                </c:ext>
              </c:extLst>
            </c:dLbl>
            <c:dLbl>
              <c:idx val="4"/>
              <c:layout>
                <c:manualLayout>
                  <c:x val="4.9751243781093312E-3"/>
                  <c:y val="-1.70502983802216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C6DD-4776-920D-2D91DC08D178}"/>
                </c:ext>
              </c:extLst>
            </c:dLbl>
            <c:spPr>
              <a:noFill/>
            </c:spPr>
            <c:txPr>
              <a:bodyPr/>
              <a:lstStyle/>
              <a:p>
                <a:pPr>
                  <a:defRPr sz="1600" b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'ВОДА_21-25'!$B$5:$B$9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'ВОДА_21-25'!$D$5:$D$9</c:f>
              <c:numCache>
                <c:formatCode>General</c:formatCode>
                <c:ptCount val="5"/>
                <c:pt idx="0">
                  <c:v>201.6</c:v>
                </c:pt>
                <c:pt idx="1">
                  <c:v>181.7</c:v>
                </c:pt>
                <c:pt idx="2">
                  <c:v>196.6</c:v>
                </c:pt>
                <c:pt idx="3">
                  <c:v>195.9</c:v>
                </c:pt>
                <c:pt idx="4" formatCode="0.0">
                  <c:v>196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C6DD-4776-920D-2D91DC08D178}"/>
            </c:ext>
          </c:extLst>
        </c:ser>
        <c:ser>
          <c:idx val="2"/>
          <c:order val="2"/>
          <c:tx>
            <c:strRef>
              <c:f>'ВОДА_21-25'!$E$4</c:f>
              <c:strCache>
                <c:ptCount val="1"/>
                <c:pt idx="0">
                  <c:v>Втрати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1.02301790281329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C6DD-4776-920D-2D91DC08D178}"/>
                </c:ext>
              </c:extLst>
            </c:dLbl>
            <c:dLbl>
              <c:idx val="1"/>
              <c:layout>
                <c:manualLayout>
                  <c:x val="3.3167495854062412E-3"/>
                  <c:y val="-1.36402387041773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C6DD-4776-920D-2D91DC08D178}"/>
                </c:ext>
              </c:extLst>
            </c:dLbl>
            <c:dLbl>
              <c:idx val="2"/>
              <c:layout>
                <c:manualLayout>
                  <c:x val="-6.0806373292035783E-17"/>
                  <c:y val="-1.36402387041773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C6DD-4776-920D-2D91DC08D178}"/>
                </c:ext>
              </c:extLst>
            </c:dLbl>
            <c:dLbl>
              <c:idx val="3"/>
              <c:layout>
                <c:manualLayout>
                  <c:x val="-1.2161274658407157E-16"/>
                  <c:y val="-1.02301790281329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C6DD-4776-920D-2D91DC08D178}"/>
                </c:ext>
              </c:extLst>
            </c:dLbl>
            <c:dLbl>
              <c:idx val="4"/>
              <c:layout>
                <c:manualLayout>
                  <c:x val="1.6583747927030293E-3"/>
                  <c:y val="-2.38704177323103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C6DD-4776-920D-2D91DC08D178}"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'ВОДА_21-25'!$B$5:$B$9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'ВОДА_21-25'!$E$5:$E$9</c:f>
              <c:numCache>
                <c:formatCode>0.0</c:formatCode>
                <c:ptCount val="5"/>
                <c:pt idx="0">
                  <c:v>92.000000000000028</c:v>
                </c:pt>
                <c:pt idx="1">
                  <c:v>68.200000000000017</c:v>
                </c:pt>
                <c:pt idx="2">
                  <c:v>79.799999999999983</c:v>
                </c:pt>
                <c:pt idx="3">
                  <c:v>91.799999999999983</c:v>
                </c:pt>
                <c:pt idx="4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C6DD-4776-920D-2D91DC08D1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5"/>
        <c:axId val="388887928"/>
        <c:axId val="1"/>
      </c:barChart>
      <c:catAx>
        <c:axId val="38888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 i="0">
                <a:latin typeface="Bookman Old Style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330"/>
          <c:min val="0"/>
        </c:scaling>
        <c:delete val="1"/>
        <c:axPos val="l"/>
        <c:numFmt formatCode="0.0" sourceLinked="1"/>
        <c:majorTickMark val="out"/>
        <c:minorTickMark val="none"/>
        <c:tickLblPos val="nextTo"/>
        <c:crossAx val="388887928"/>
        <c:crosses val="autoZero"/>
        <c:crossBetween val="between"/>
        <c:majorUnit val="20"/>
      </c:valAx>
    </c:plotArea>
    <c:legend>
      <c:legendPos val="t"/>
      <c:layout>
        <c:manualLayout>
          <c:xMode val="edge"/>
          <c:yMode val="edge"/>
          <c:x val="0.27152530122982854"/>
          <c:y val="7.5502937586321955E-2"/>
          <c:w val="0.44499236102949813"/>
          <c:h val="6.1663813762410147E-2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920784686396962E-2"/>
          <c:y val="0.24231185935517652"/>
          <c:w val="0.9683908045977011"/>
          <c:h val="0.703496385202489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'втрати_21-25'!$C$4</c:f>
              <c:strCache>
                <c:ptCount val="1"/>
                <c:pt idx="0">
                  <c:v>Відсоток втрат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0"/>
                  <c:y val="-1.933621955592164E-2"/>
                </c:manualLayout>
              </c:layout>
              <c:tx>
                <c:rich>
                  <a:bodyPr/>
                  <a:lstStyle/>
                  <a:p>
                    <a:pPr>
                      <a:defRPr sz="2400" b="1">
                        <a:latin typeface="+mj-lt"/>
                      </a:defRPr>
                    </a:pPr>
                    <a:r>
                      <a:rPr lang="en-US" sz="2400"/>
                      <a:t>31,3</a:t>
                    </a:r>
                  </a:p>
                </c:rich>
              </c:tx>
              <c:numFmt formatCode="General" sourceLinked="0"/>
              <c:spPr>
                <a:noFill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606-491F-B11C-4930A3ABE545}"/>
                </c:ext>
              </c:extLst>
            </c:dLbl>
            <c:dLbl>
              <c:idx val="1"/>
              <c:layout>
                <c:manualLayout>
                  <c:x val="1.4367816091954023E-3"/>
                  <c:y val="-3.1421356778372669E-2"/>
                </c:manualLayout>
              </c:layout>
              <c:tx>
                <c:rich>
                  <a:bodyPr/>
                  <a:lstStyle/>
                  <a:p>
                    <a:pPr>
                      <a:defRPr sz="2400" b="1">
                        <a:latin typeface="+mj-lt"/>
                      </a:defRPr>
                    </a:pPr>
                    <a:r>
                      <a:rPr lang="en-US" sz="2400"/>
                      <a:t>27,3</a:t>
                    </a:r>
                  </a:p>
                </c:rich>
              </c:tx>
              <c:numFmt formatCode="General" sourceLinked="0"/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606-491F-B11C-4930A3ABE545}"/>
                </c:ext>
              </c:extLst>
            </c:dLbl>
            <c:dLbl>
              <c:idx val="2"/>
              <c:layout>
                <c:manualLayout>
                  <c:x val="2.8735632183908046E-3"/>
                  <c:y val="-2.387041773231031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28,9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606-491F-B11C-4930A3ABE545}"/>
                </c:ext>
              </c:extLst>
            </c:dLbl>
            <c:dLbl>
              <c:idx val="3"/>
              <c:layout>
                <c:manualLayout>
                  <c:x val="-7.1839080459771172E-3"/>
                  <c:y val="-2.175324700041186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31,9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606-491F-B11C-4930A3ABE545}"/>
                </c:ext>
              </c:extLst>
            </c:dLbl>
            <c:dLbl>
              <c:idx val="4"/>
              <c:layout>
                <c:manualLayout>
                  <c:x val="1.4367816091954023E-3"/>
                  <c:y val="-1.93362195559216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30,0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606-491F-B11C-4930A3ABE545}"/>
                </c:ext>
              </c:extLst>
            </c:dLbl>
            <c:numFmt formatCode="General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2400" b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'втрати_21-25'!$B$5:$B$9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'втрати_21-25'!$C$5:$C$9</c:f>
              <c:numCache>
                <c:formatCode>0.0</c:formatCode>
                <c:ptCount val="5"/>
                <c:pt idx="0">
                  <c:v>31.335149863760225</c:v>
                </c:pt>
                <c:pt idx="1">
                  <c:v>27.290916366546625</c:v>
                </c:pt>
                <c:pt idx="2">
                  <c:v>28.871201157742398</c:v>
                </c:pt>
                <c:pt idx="3">
                  <c:v>31.9082377476538</c:v>
                </c:pt>
                <c:pt idx="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606-491F-B11C-4930A3ABE5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5"/>
        <c:axId val="326954824"/>
        <c:axId val="1"/>
      </c:barChart>
      <c:catAx>
        <c:axId val="326954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 i="0">
                <a:latin typeface="Bookman Old Style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35"/>
          <c:min val="0"/>
        </c:scaling>
        <c:delete val="1"/>
        <c:axPos val="l"/>
        <c:numFmt formatCode="0.0" sourceLinked="1"/>
        <c:majorTickMark val="out"/>
        <c:minorTickMark val="none"/>
        <c:tickLblPos val="nextTo"/>
        <c:crossAx val="326954824"/>
        <c:crosses val="autoZero"/>
        <c:crossBetween val="between"/>
        <c:majorUnit val="5"/>
      </c:valAx>
    </c:plotArea>
    <c:legend>
      <c:legendPos val="t"/>
      <c:layout>
        <c:manualLayout>
          <c:xMode val="edge"/>
          <c:yMode val="edge"/>
          <c:x val="0.62274303276574039"/>
          <c:y val="3.4059746092023765E-2"/>
          <c:w val="0.36205105832908285"/>
          <c:h val="6.1663813762410147E-2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88505747126436E-2"/>
          <c:y val="0.22867162065099922"/>
          <c:w val="0.9683908045977011"/>
          <c:h val="0.703496385202489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'АВАРІЇ_21-25'!$C$4</c:f>
              <c:strCache>
                <c:ptCount val="1"/>
                <c:pt idx="0">
                  <c:v>Кількість аварій</c:v>
                </c:pt>
              </c:strCache>
            </c:strRef>
          </c:tx>
          <c:spPr>
            <a:solidFill>
              <a:srgbClr val="0070C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numFmt formatCode="General" sourceLinked="0"/>
              <c:spPr>
                <a:noFill/>
              </c:spPr>
              <c:txPr>
                <a:bodyPr/>
                <a:lstStyle/>
                <a:p>
                  <a:pPr>
                    <a:defRPr sz="2000" b="1">
                      <a:latin typeface="+mj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AF93-4215-B050-8E1A046A75C2}"/>
                </c:ext>
              </c:extLst>
            </c:dLbl>
            <c:dLbl>
              <c:idx val="1"/>
              <c:numFmt formatCode="General" sourceLinked="0"/>
              <c:spPr/>
              <c:txPr>
                <a:bodyPr/>
                <a:lstStyle/>
                <a:p>
                  <a:pPr>
                    <a:defRPr sz="2000" b="1">
                      <a:latin typeface="+mj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AF93-4215-B050-8E1A046A75C2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69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F93-4215-B050-8E1A046A75C2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6B5394CC-988F-45A9-A281-C4E91D2D8094}" type="VALUE">
                      <a:rPr lang="en-US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F93-4215-B050-8E1A046A75C2}"/>
                </c:ext>
              </c:extLst>
            </c:dLbl>
            <c:numFmt formatCode="General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2000" b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'АВАРІЇ_21-25'!$B$5:$B$9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'АВАРІЇ_21-25'!$C$5:$C$9</c:f>
              <c:numCache>
                <c:formatCode>General</c:formatCode>
                <c:ptCount val="5"/>
                <c:pt idx="0">
                  <c:v>92</c:v>
                </c:pt>
                <c:pt idx="1">
                  <c:v>68</c:v>
                </c:pt>
                <c:pt idx="2">
                  <c:v>65</c:v>
                </c:pt>
                <c:pt idx="3">
                  <c:v>69</c:v>
                </c:pt>
                <c:pt idx="4" formatCode="0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F93-4215-B050-8E1A046A75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72062648"/>
        <c:axId val="1"/>
      </c:barChart>
      <c:catAx>
        <c:axId val="372062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 i="0">
                <a:latin typeface="Bookman Old Style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72062648"/>
        <c:crosses val="autoZero"/>
        <c:crossBetween val="between"/>
        <c:majorUnit val="20"/>
      </c:valAx>
    </c:plotArea>
    <c:legend>
      <c:legendPos val="t"/>
      <c:layout>
        <c:manualLayout>
          <c:xMode val="edge"/>
          <c:yMode val="edge"/>
          <c:x val="0.62287718580118956"/>
          <c:y val="4.1664068529393868E-2"/>
          <c:w val="0.34773158596137077"/>
          <c:h val="0.12041103425970111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335958005249345E-2"/>
          <c:y val="0.22185150129891057"/>
          <c:w val="0.9683908045977011"/>
          <c:h val="0.703496385202489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'заміна_21-25'!$C$4</c:f>
              <c:strCache>
                <c:ptCount val="1"/>
                <c:pt idx="0">
                  <c:v>Метри  аварійних ділянок</c:v>
                </c:pt>
              </c:strCache>
            </c:strRef>
          </c:tx>
          <c:spPr>
            <a:solidFill>
              <a:srgbClr val="FF66C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numFmt formatCode="General" sourceLinked="0"/>
              <c:spPr>
                <a:noFill/>
              </c:spPr>
              <c:txPr>
                <a:bodyPr/>
                <a:lstStyle/>
                <a:p>
                  <a:pPr>
                    <a:defRPr sz="1800" b="1">
                      <a:latin typeface="+mj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A6C2-40D9-8AD6-F2D0D470A0D1}"/>
                </c:ext>
              </c:extLst>
            </c:dLbl>
            <c:dLbl>
              <c:idx val="1"/>
              <c:numFmt formatCode="General" sourceLinked="0"/>
              <c:spPr/>
              <c:txPr>
                <a:bodyPr/>
                <a:lstStyle/>
                <a:p>
                  <a:pPr>
                    <a:defRPr sz="1800" b="1">
                      <a:latin typeface="+mj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A6C2-40D9-8AD6-F2D0D470A0D1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306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6C2-40D9-8AD6-F2D0D470A0D1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2120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6C2-40D9-8AD6-F2D0D470A0D1}"/>
                </c:ext>
              </c:extLst>
            </c:dLbl>
            <c:numFmt formatCode="General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800" b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'заміна_21-25'!$B$5:$B$9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'заміна_21-25'!$C$5:$C$9</c:f>
              <c:numCache>
                <c:formatCode>General</c:formatCode>
                <c:ptCount val="5"/>
                <c:pt idx="0">
                  <c:v>264</c:v>
                </c:pt>
                <c:pt idx="1">
                  <c:v>520</c:v>
                </c:pt>
                <c:pt idx="2">
                  <c:v>773</c:v>
                </c:pt>
                <c:pt idx="3">
                  <c:v>306</c:v>
                </c:pt>
                <c:pt idx="4" formatCode="0">
                  <c:v>2120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C2-40D9-8AD6-F2D0D470A0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5"/>
        <c:axId val="388885632"/>
        <c:axId val="1"/>
      </c:barChart>
      <c:catAx>
        <c:axId val="388885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 i="0">
                <a:latin typeface="Bookman Old Style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220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388885632"/>
        <c:crosses val="autoZero"/>
        <c:crossBetween val="between"/>
        <c:majorUnit val="200"/>
      </c:valAx>
    </c:plotArea>
    <c:legend>
      <c:legendPos val="t"/>
      <c:layout>
        <c:manualLayout>
          <c:xMode val="edge"/>
          <c:yMode val="edge"/>
          <c:x val="0.64384619305071356"/>
          <c:y val="2.0669805864820246E-2"/>
          <c:w val="0.33711659442383429"/>
          <c:h val="0.11963572017447517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609207273898335E-2"/>
          <c:y val="0.21844138924404019"/>
          <c:w val="0.9683908045977011"/>
          <c:h val="0.703496385202489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'СТОКИ_21-25'!$C$4</c:f>
              <c:strCache>
                <c:ptCount val="1"/>
                <c:pt idx="0">
                  <c:v>Прийнято стоків</c:v>
                </c:pt>
              </c:strCache>
            </c:strRef>
          </c:tx>
          <c:spPr>
            <a:solidFill>
              <a:srgbClr val="00B05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numFmt formatCode="General" sourceLinked="0"/>
              <c:spPr>
                <a:noFill/>
              </c:spPr>
              <c:txPr>
                <a:bodyPr/>
                <a:lstStyle/>
                <a:p>
                  <a:pPr>
                    <a:defRPr sz="1800" b="1">
                      <a:latin typeface="+mj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7594-4E38-B74D-E5F16E0B5B0A}"/>
                </c:ext>
              </c:extLst>
            </c:dLbl>
            <c:dLbl>
              <c:idx val="1"/>
              <c:numFmt formatCode="General" sourceLinked="0"/>
              <c:spPr/>
              <c:txPr>
                <a:bodyPr/>
                <a:lstStyle/>
                <a:p>
                  <a:pPr>
                    <a:defRPr sz="1800" b="1">
                      <a:latin typeface="+mj-lt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7594-4E38-B74D-E5F16E0B5B0A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137,6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594-4E38-B74D-E5F16E0B5B0A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6B5394CC-988F-45A9-A281-C4E91D2D8094}" type="VALUE">
                      <a:rPr lang="en-US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594-4E38-B74D-E5F16E0B5B0A}"/>
                </c:ext>
              </c:extLst>
            </c:dLbl>
            <c:numFmt formatCode="General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800" b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'СТОКИ_21-25'!$B$5:$B$9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'СТОКИ_21-25'!$C$5:$C$9</c:f>
              <c:numCache>
                <c:formatCode>General</c:formatCode>
                <c:ptCount val="5"/>
                <c:pt idx="0">
                  <c:v>186.1</c:v>
                </c:pt>
                <c:pt idx="1">
                  <c:v>107.5</c:v>
                </c:pt>
                <c:pt idx="2">
                  <c:v>124.5</c:v>
                </c:pt>
                <c:pt idx="3">
                  <c:v>137.6</c:v>
                </c:pt>
                <c:pt idx="4" formatCode="0.0">
                  <c:v>140.30000000000001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594-4E38-B74D-E5F16E0B5B0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72062648"/>
        <c:axId val="1"/>
      </c:barChart>
      <c:catAx>
        <c:axId val="372062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 i="0">
                <a:latin typeface="Bookman Old Style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2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72062648"/>
        <c:crosses val="autoZero"/>
        <c:crossBetween val="between"/>
        <c:majorUnit val="20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7219866415455477E-2"/>
          <c:y val="0.23179967933121728"/>
          <c:w val="0.9683908045977011"/>
          <c:h val="0.70349638520248903"/>
        </c:manualLayout>
      </c:layout>
      <c:lineChart>
        <c:grouping val="standard"/>
        <c:varyColors val="0"/>
        <c:ser>
          <c:idx val="0"/>
          <c:order val="0"/>
          <c:tx>
            <c:strRef>
              <c:f>'ел.ен.вода_21-25'!$C$4</c:f>
              <c:strCache>
                <c:ptCount val="1"/>
                <c:pt idx="0">
                  <c:v>Спожито кВт*год електроенергії на 1 куб.м. піднятої води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pPr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layout>
                <c:manualLayout>
                  <c:x val="-5.1724137931034482E-2"/>
                  <c:y val="8.525149190110827E-2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latin typeface="+mj-lt"/>
                      </a:defRPr>
                    </a:pPr>
                    <a:r>
                      <a:rPr lang="en-US" sz="1800"/>
                      <a:t>0,935</a:t>
                    </a:r>
                  </a:p>
                </c:rich>
              </c:tx>
              <c:numFmt formatCode="General" sourceLinked="0"/>
              <c:spPr>
                <a:noFill/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DFC-4B14-B660-EA3FE26FC73E}"/>
                </c:ext>
              </c:extLst>
            </c:dLbl>
            <c:dLbl>
              <c:idx val="1"/>
              <c:layout>
                <c:manualLayout>
                  <c:x val="-6.0344827586206899E-2"/>
                  <c:y val="7.5021312872975282E-2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latin typeface="+mj-lt"/>
                      </a:defRPr>
                    </a:pPr>
                    <a:r>
                      <a:rPr lang="en-US" sz="1800"/>
                      <a:t>0,937</a:t>
                    </a:r>
                  </a:p>
                </c:rich>
              </c:tx>
              <c:numFmt formatCode="General" sourceLinked="0"/>
              <c:spPr/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DFC-4B14-B660-EA3FE26FC73E}"/>
                </c:ext>
              </c:extLst>
            </c:dLbl>
            <c:dLbl>
              <c:idx val="2"/>
              <c:layout>
                <c:manualLayout>
                  <c:x val="-4.8850574712643681E-2"/>
                  <c:y val="7.843137254901960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0,760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DFC-4B14-B660-EA3FE26FC73E}"/>
                </c:ext>
              </c:extLst>
            </c:dLbl>
            <c:dLbl>
              <c:idx val="3"/>
              <c:layout>
                <c:manualLayout>
                  <c:x val="-2.1551724137931036E-2"/>
                  <c:y val="5.4560954816709292E-2"/>
                </c:manualLayout>
              </c:layout>
              <c:tx>
                <c:rich>
                  <a:bodyPr/>
                  <a:lstStyle/>
                  <a:p>
                    <a:r>
                      <a:rPr lang="en-US" sz="1800"/>
                      <a:t>0,787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DFC-4B14-B660-EA3FE26FC73E}"/>
                </c:ext>
              </c:extLst>
            </c:dLbl>
            <c:dLbl>
              <c:idx val="4"/>
              <c:layout>
                <c:manualLayout>
                  <c:x val="-2.1551724137931036E-2"/>
                  <c:y val="7.8431372549019607E-2"/>
                </c:manualLayout>
              </c:layout>
              <c:tx>
                <c:rich>
                  <a:bodyPr/>
                  <a:lstStyle/>
                  <a:p>
                    <a:r>
                      <a:rPr lang="en-US" sz="1800"/>
                      <a:t>0,839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DFC-4B14-B660-EA3FE26FC73E}"/>
                </c:ext>
              </c:extLst>
            </c:dLbl>
            <c:numFmt formatCode="General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800" b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'ел.ен.вода_21-25'!$B$5:$B$9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'ел.ен.вода_21-25'!$C$5:$C$9</c:f>
              <c:numCache>
                <c:formatCode>0.000</c:formatCode>
                <c:ptCount val="5"/>
                <c:pt idx="0">
                  <c:v>0.93520215266187534</c:v>
                </c:pt>
                <c:pt idx="1">
                  <c:v>0.93712191530902933</c:v>
                </c:pt>
                <c:pt idx="2">
                  <c:v>0.76039661983243867</c:v>
                </c:pt>
                <c:pt idx="3">
                  <c:v>0.78725615606012145</c:v>
                </c:pt>
                <c:pt idx="4">
                  <c:v>0.8392857142857143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7DFC-4B14-B660-EA3FE26FC73E}"/>
            </c:ext>
          </c:extLst>
        </c:ser>
        <c:ser>
          <c:idx val="1"/>
          <c:order val="1"/>
          <c:tx>
            <c:strRef>
              <c:f>'ел.ен.вода_21-25'!$D$4</c:f>
              <c:strCache>
                <c:ptCount val="1"/>
                <c:pt idx="0">
                  <c:v>Спожито кВт*год електроенергії на 1 куб.м. реалізованої води</c:v>
                </c:pt>
              </c:strCache>
            </c:strRef>
          </c:tx>
          <c:spPr>
            <a:ln>
              <a:solidFill>
                <a:srgbClr val="9F2F19"/>
              </a:solidFill>
            </a:ln>
          </c:spPr>
          <c:marker>
            <c:spPr>
              <a:ln>
                <a:solidFill>
                  <a:srgbClr val="9F2F19"/>
                </a:solidFill>
              </a:ln>
            </c:spPr>
          </c:marker>
          <c:dLbls>
            <c:dLbl>
              <c:idx val="0"/>
              <c:layout>
                <c:manualLayout>
                  <c:x val="-3.8793103448275863E-2"/>
                  <c:y val="-5.1150895140664961E-2"/>
                </c:manualLayout>
              </c:layout>
              <c:spPr/>
              <c:txPr>
                <a:bodyPr/>
                <a:lstStyle/>
                <a:p>
                  <a:pPr>
                    <a:defRPr sz="1800"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7DFC-4B14-B660-EA3FE26FC73E}"/>
                </c:ext>
              </c:extLst>
            </c:dLbl>
            <c:dLbl>
              <c:idx val="1"/>
              <c:layout>
                <c:manualLayout>
                  <c:x val="-3.017241379310345E-2"/>
                  <c:y val="-8.8661551577152595E-2"/>
                </c:manualLayout>
              </c:layout>
              <c:spPr/>
              <c:txPr>
                <a:bodyPr/>
                <a:lstStyle/>
                <a:p>
                  <a:pPr>
                    <a:defRPr sz="1800"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7DFC-4B14-B660-EA3FE26FC73E}"/>
                </c:ext>
              </c:extLst>
            </c:dLbl>
            <c:dLbl>
              <c:idx val="2"/>
              <c:layout>
                <c:manualLayout>
                  <c:x val="-2.5862068965517241E-2"/>
                  <c:y val="-8.1841432225064001E-2"/>
                </c:manualLayout>
              </c:layout>
              <c:spPr/>
              <c:txPr>
                <a:bodyPr/>
                <a:lstStyle/>
                <a:p>
                  <a:pPr>
                    <a:defRPr sz="1800"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7DFC-4B14-B660-EA3FE26FC73E}"/>
                </c:ext>
              </c:extLst>
            </c:dLbl>
            <c:dLbl>
              <c:idx val="3"/>
              <c:layout>
                <c:manualLayout>
                  <c:x val="-4.1666666666666664E-2"/>
                  <c:y val="-6.479113384484228E-2"/>
                </c:manualLayout>
              </c:layout>
              <c:spPr/>
              <c:txPr>
                <a:bodyPr/>
                <a:lstStyle/>
                <a:p>
                  <a:pPr>
                    <a:defRPr sz="1800"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7DFC-4B14-B660-EA3FE26FC73E}"/>
                </c:ext>
              </c:extLst>
            </c:dLbl>
            <c:dLbl>
              <c:idx val="4"/>
              <c:layout>
                <c:manualLayout>
                  <c:x val="-3.1609195402298854E-2"/>
                  <c:y val="-7.5021312872975282E-2"/>
                </c:manualLayout>
              </c:layout>
              <c:spPr/>
              <c:txPr>
                <a:bodyPr/>
                <a:lstStyle/>
                <a:p>
                  <a:pPr>
                    <a:defRPr sz="1800"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7DFC-4B14-B660-EA3FE26FC7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'ел.ен.вода_21-25'!$B$5:$B$9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'ел.ен.вода_21-25'!$D$5:$D$9</c:f>
              <c:numCache>
                <c:formatCode>0.000</c:formatCode>
                <c:ptCount val="5"/>
                <c:pt idx="0">
                  <c:v>1.3612862922417894</c:v>
                </c:pt>
                <c:pt idx="1">
                  <c:v>1.2891415739736809</c:v>
                </c:pt>
                <c:pt idx="2">
                  <c:v>1.0689581521656217</c:v>
                </c:pt>
                <c:pt idx="3">
                  <c:v>1.1559104387724375</c:v>
                </c:pt>
                <c:pt idx="4">
                  <c:v>1.1989795918367347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7DFC-4B14-B660-EA3FE26FC7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7376512"/>
        <c:axId val="1"/>
      </c:lineChart>
      <c:catAx>
        <c:axId val="457376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 i="0">
                <a:latin typeface="Bookman Old Style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1.5"/>
          <c:min val="0.5"/>
        </c:scaling>
        <c:delete val="0"/>
        <c:axPos val="l"/>
        <c:numFmt formatCode="0.00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457376512"/>
        <c:crosses val="autoZero"/>
        <c:crossBetween val="between"/>
        <c:majorUnit val="0.5"/>
      </c:valAx>
    </c:plotArea>
    <c:legend>
      <c:legendPos val="t"/>
      <c:layout>
        <c:manualLayout>
          <c:xMode val="edge"/>
          <c:yMode val="edge"/>
          <c:x val="9.4704156074978778E-3"/>
          <c:y val="7.834625531143645E-2"/>
          <c:w val="0.98264306618627129"/>
          <c:h val="6.1663813762410119E-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205267445017651E-2"/>
          <c:y val="0.23208168032704354"/>
          <c:w val="0.9683908045977011"/>
          <c:h val="0.70349638520248903"/>
        </c:manualLayout>
      </c:layout>
      <c:lineChart>
        <c:grouping val="standard"/>
        <c:varyColors val="0"/>
        <c:ser>
          <c:idx val="0"/>
          <c:order val="0"/>
          <c:tx>
            <c:strRef>
              <c:f>'ел.ен.стоки_21-25'!$D$4</c:f>
              <c:strCache>
                <c:ptCount val="1"/>
                <c:pt idx="0">
                  <c:v>Спожито кВт*год електроенергії на 1 куб.м. каналізаційних стоків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pPr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layout>
                <c:manualLayout>
                  <c:x val="-4.4540229885057472E-2"/>
                  <c:y val="-0.10230179028132992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latin typeface="+mj-lt"/>
                      </a:defRPr>
                    </a:pPr>
                    <a:r>
                      <a:rPr lang="en-US" sz="1800"/>
                      <a:t>0,935</a:t>
                    </a:r>
                  </a:p>
                </c:rich>
              </c:tx>
              <c:numFmt formatCode="General" sourceLinked="0"/>
              <c:spPr>
                <a:noFill/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772-430E-98C6-AC8748311564}"/>
                </c:ext>
              </c:extLst>
            </c:dLbl>
            <c:dLbl>
              <c:idx val="1"/>
              <c:layout>
                <c:manualLayout>
                  <c:x val="-4.0229885057471319E-2"/>
                  <c:y val="-0.11253196930946303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latin typeface="+mj-lt"/>
                      </a:defRPr>
                    </a:pPr>
                    <a:r>
                      <a:rPr lang="en-US" sz="1800"/>
                      <a:t>0,937</a:t>
                    </a:r>
                  </a:p>
                </c:rich>
              </c:tx>
              <c:numFmt formatCode="General" sourceLinked="0"/>
              <c:spPr/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772-430E-98C6-AC8748311564}"/>
                </c:ext>
              </c:extLst>
            </c:dLbl>
            <c:dLbl>
              <c:idx val="2"/>
              <c:layout>
                <c:manualLayout>
                  <c:x val="-3.8793103448275863E-2"/>
                  <c:y val="-0.1057118499573743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0,760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F772-430E-98C6-AC8748311564}"/>
                </c:ext>
              </c:extLst>
            </c:dLbl>
            <c:dLbl>
              <c:idx val="3"/>
              <c:layout>
                <c:manualLayout>
                  <c:x val="-4.3103448275862072E-2"/>
                  <c:y val="-0.10912190963341858"/>
                </c:manualLayout>
              </c:layout>
              <c:tx>
                <c:rich>
                  <a:bodyPr/>
                  <a:lstStyle/>
                  <a:p>
                    <a:r>
                      <a:rPr lang="en-US" sz="1800"/>
                      <a:t>0,787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772-430E-98C6-AC8748311564}"/>
                </c:ext>
              </c:extLst>
            </c:dLbl>
            <c:dLbl>
              <c:idx val="4"/>
              <c:layout>
                <c:manualLayout>
                  <c:x val="-4.1666666666666879E-2"/>
                  <c:y val="-0.11935208866155157"/>
                </c:manualLayout>
              </c:layout>
              <c:tx>
                <c:rich>
                  <a:bodyPr/>
                  <a:lstStyle/>
                  <a:p>
                    <a:r>
                      <a:rPr lang="en-US" sz="1800"/>
                      <a:t>0,839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F772-430E-98C6-AC8748311564}"/>
                </c:ext>
              </c:extLst>
            </c:dLbl>
            <c:numFmt formatCode="General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800" b="1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'ел.ен.стоки_21-25'!$C$5:$C$9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'ел.ен.стоки_21-25'!$D$5:$D$9</c:f>
              <c:numCache>
                <c:formatCode>0.000</c:formatCode>
                <c:ptCount val="5"/>
                <c:pt idx="0">
                  <c:v>0.74417317673354033</c:v>
                </c:pt>
                <c:pt idx="1">
                  <c:v>0.41473788052228455</c:v>
                </c:pt>
                <c:pt idx="2">
                  <c:v>0.70212014134275613</c:v>
                </c:pt>
                <c:pt idx="3">
                  <c:v>0.51254568839605574</c:v>
                </c:pt>
                <c:pt idx="4">
                  <c:v>0.48266571632216676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F772-430E-98C6-AC87483115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3285048"/>
        <c:axId val="1"/>
      </c:lineChart>
      <c:catAx>
        <c:axId val="353285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 i="0">
                <a:latin typeface="Bookman Old Style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1.4"/>
          <c:min val="0"/>
        </c:scaling>
        <c:delete val="0"/>
        <c:axPos val="l"/>
        <c:numFmt formatCode="0.0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53285048"/>
        <c:crosses val="autoZero"/>
        <c:crossBetween val="between"/>
        <c:majorUnit val="0.2"/>
      </c:valAx>
    </c:plotArea>
    <c:legend>
      <c:legendPos val="t"/>
      <c:layout>
        <c:manualLayout>
          <c:xMode val="edge"/>
          <c:yMode val="edge"/>
          <c:x val="0.10586083689857252"/>
          <c:y val="5.228013885966757E-2"/>
          <c:w val="0.82594454249253324"/>
          <c:h val="6.1663813762410119E-2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0.10583</cdr:x>
      <cdr:y>0.02709</cdr:y>
    </cdr:from>
    <cdr:to>
      <cdr:x>0.62787</cdr:x>
      <cdr:y>0.42908</cdr:y>
    </cdr:to>
    <cdr:sp macro="" textlink="">
      <cdr:nvSpPr>
        <cdr:cNvPr id="2" name="Подзаголовок 4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1029909" y="136477"/>
          <a:ext cx="5080499" cy="202550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 w="31750">
          <a:solidFill>
            <a:schemeClr val="accent1"/>
          </a:solidFill>
        </a:ln>
        <a:effectLst xmlns:a="http://schemas.openxmlformats.org/drawingml/2006/main">
          <a:outerShdw blurRad="469900" dist="241300" dir="8100000" algn="tr" rotWithShape="0">
            <a:schemeClr val="accent1">
              <a:lumMod val="50000"/>
              <a:alpha val="50000"/>
            </a:schemeClr>
          </a:outerShdw>
        </a:effectLst>
      </cdr:spPr>
      <cdr:txBody>
        <a:bodyPr xmlns:a="http://schemas.openxmlformats.org/drawingml/2006/main" vert="horz" wrap="square" lIns="180000" tIns="180000" rIns="180000" bIns="180000" rtlCol="0">
          <a:spAutoFit/>
        </a:bodyPr>
        <a:lstStyle xmlns:a="http://schemas.openxmlformats.org/drawingml/2006/main">
          <a:defPPr>
            <a:defRPr lang="uk-UA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just">
            <a:buNone/>
          </a:pPr>
          <a:r>
            <a:rPr lang="uk-UA" dirty="0" smtClean="0"/>
            <a:t>В 2025 році виконано </a:t>
          </a:r>
          <a:r>
            <a:rPr lang="uk-UA" dirty="0" err="1"/>
            <a:t>перепідключення</a:t>
          </a:r>
          <a:r>
            <a:rPr lang="uk-UA" dirty="0"/>
            <a:t> абонентів до нової мережі водопостачання по вулиці Благовіщенській протяжністю 1720 метрів в зв’язку з виконанням робіт з реконструкції ділянки автотраси Н12, яка проходить через Тростянець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476676"/>
          </a:xfrm>
        </p:spPr>
        <p:txBody>
          <a:bodyPr anchor="b">
            <a:normAutofit/>
          </a:bodyPr>
          <a:lstStyle>
            <a:lvl1pPr algn="ctr">
              <a:defRPr sz="3200" b="0" i="0" u="none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751314"/>
          </a:xfrm>
          <a:solidFill>
            <a:schemeClr val="bg1"/>
          </a:solidFill>
          <a:ln w="31750">
            <a:solidFill>
              <a:schemeClr val="accent1"/>
            </a:solidFill>
          </a:ln>
          <a:effectLst>
            <a:outerShdw blurRad="469900" dist="241300" dir="8100000" algn="tr" rotWithShape="0">
              <a:schemeClr val="accent1">
                <a:lumMod val="50000"/>
                <a:alpha val="50000"/>
              </a:schemeClr>
            </a:outerShdw>
          </a:effectLst>
        </p:spPr>
        <p:txBody>
          <a:bodyPr lIns="180000" tIns="180000" rIns="180000" bIns="180000">
            <a:spAutoFit/>
          </a:bodyPr>
          <a:lstStyle>
            <a:lvl1pPr marL="0" indent="0" algn="just">
              <a:buNone/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  <a:endParaRPr lang="uk-UA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16.12.2025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371216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0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16.12.2025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10944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16.12.2025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59459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18269"/>
            <a:ext cx="10515600" cy="381831"/>
          </a:xfrm>
        </p:spPr>
        <p:txBody>
          <a:bodyPr>
            <a:noAutofit/>
          </a:bodyPr>
          <a:lstStyle>
            <a:lvl1pPr>
              <a:defRPr sz="2800" b="1" i="1" u="sng">
                <a:solidFill>
                  <a:srgbClr val="C49726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15790"/>
          </a:xfrm>
          <a:solidFill>
            <a:schemeClr val="bg1"/>
          </a:solidFill>
          <a:ln w="31750">
            <a:solidFill>
              <a:schemeClr val="accent1"/>
            </a:solidFill>
          </a:ln>
          <a:effectLst>
            <a:outerShdw blurRad="469900" dist="241300" dir="8100000" algn="tr" rotWithShape="0">
              <a:schemeClr val="accent1">
                <a:lumMod val="50000"/>
                <a:alpha val="50000"/>
              </a:schemeClr>
            </a:outerShdw>
          </a:effectLst>
        </p:spPr>
        <p:txBody>
          <a:bodyPr lIns="180000" tIns="180000" rIns="180000" bIns="180000">
            <a:spAutoFit/>
          </a:bodyPr>
          <a:lstStyle>
            <a:lvl1pPr algn="l">
              <a:defRPr b="0">
                <a:solidFill>
                  <a:schemeClr val="accent1">
                    <a:lumMod val="50000"/>
                  </a:schemeClr>
                </a:solidFill>
              </a:defRPr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uk-UA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16.12.2025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91851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16.12.2025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90935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65174"/>
            <a:ext cx="10515600" cy="334926"/>
          </a:xfrm>
        </p:spPr>
        <p:txBody>
          <a:bodyPr>
            <a:noAutofit/>
          </a:bodyPr>
          <a:lstStyle>
            <a:lvl1pPr>
              <a:defRPr sz="2800" b="1" i="1" u="sng">
                <a:solidFill>
                  <a:srgbClr val="C49726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2115790"/>
          </a:xfrm>
          <a:solidFill>
            <a:schemeClr val="accent1">
              <a:tint val="20000"/>
            </a:schemeClr>
          </a:solidFill>
          <a:ln w="31750">
            <a:solidFill>
              <a:schemeClr val="accent1"/>
            </a:solidFill>
          </a:ln>
          <a:effectLst>
            <a:outerShdw blurRad="469900" dist="241300" dir="8100000" algn="tr" rotWithShape="0">
              <a:schemeClr val="accent1">
                <a:lumMod val="50000"/>
                <a:alpha val="40000"/>
              </a:schemeClr>
            </a:outerShdw>
          </a:effectLst>
        </p:spPr>
        <p:txBody>
          <a:bodyPr lIns="180000" tIns="180000" rIns="180000" bIns="180000">
            <a:spAutoFit/>
          </a:bodyPr>
          <a:lstStyle>
            <a:lvl1pPr algn="l"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2115790"/>
          </a:xfrm>
          <a:solidFill>
            <a:schemeClr val="accent1">
              <a:tint val="20000"/>
            </a:schemeClr>
          </a:solidFill>
          <a:ln w="31750">
            <a:solidFill>
              <a:schemeClr val="accent1"/>
            </a:solidFill>
          </a:ln>
          <a:effectLst>
            <a:outerShdw blurRad="469900" dist="241300" dir="8100000" algn="tr" rotWithShape="0">
              <a:schemeClr val="accent1">
                <a:lumMod val="50000"/>
                <a:alpha val="50000"/>
              </a:schemeClr>
            </a:outerShdw>
          </a:effectLst>
        </p:spPr>
        <p:txBody>
          <a:bodyPr lIns="180000" tIns="180000" rIns="180000" bIns="180000">
            <a:spAutoFit/>
          </a:bodyPr>
          <a:lstStyle>
            <a:lvl1pPr algn="l"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uk-UA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16.12.2025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3888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16.12.2025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1475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16.12.2025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26214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16.12.2025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4672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16.12.2025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09808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16.12.2025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24264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5000"/>
            <a:lum/>
          </a:blip>
          <a:srcRect/>
          <a:stretch>
            <a:fillRect t="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73652"/>
            <a:ext cx="10515600" cy="3997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uk-UA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CC40B-C58F-49AC-9674-F8136A218654}" type="datetimeFigureOut">
              <a:rPr lang="uk-UA" smtClean="0"/>
              <a:t>16.12.2025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6728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lang="uk-UA" sz="2800" b="1" i="1" u="sng" kern="1200" baseline="0" dirty="0" smtClean="0">
          <a:solidFill>
            <a:srgbClr val="C497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0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243727" y="3425221"/>
            <a:ext cx="9144000" cy="1693110"/>
          </a:xfrm>
        </p:spPr>
        <p:txBody>
          <a:bodyPr/>
          <a:lstStyle/>
          <a:p>
            <a:pPr algn="ctr"/>
            <a:r>
              <a:rPr lang="uk-UA" sz="4800" b="1" dirty="0" smtClean="0"/>
              <a:t>Звіт керівника підприємства </a:t>
            </a:r>
            <a:r>
              <a:rPr lang="en-US" sz="4800" b="1" dirty="0" smtClean="0"/>
              <a:t>                                                                    </a:t>
            </a:r>
            <a:r>
              <a:rPr lang="uk-UA" sz="4800" b="1" dirty="0" smtClean="0"/>
              <a:t>                           </a:t>
            </a:r>
            <a:r>
              <a:rPr lang="uk-UA" sz="4800" b="1" dirty="0"/>
              <a:t>за </a:t>
            </a:r>
            <a:r>
              <a:rPr lang="uk-UA" sz="4800" b="1" dirty="0" smtClean="0"/>
              <a:t>2021 – 2025 </a:t>
            </a:r>
            <a:r>
              <a:rPr lang="uk-UA" sz="4800" b="1" dirty="0" err="1" smtClean="0"/>
              <a:t>р.р</a:t>
            </a:r>
            <a:r>
              <a:rPr lang="uk-UA" sz="4800" b="1" dirty="0" smtClean="0"/>
              <a:t>.</a:t>
            </a:r>
            <a:endParaRPr lang="uk-UA" sz="4800" b="1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704961" y="365869"/>
            <a:ext cx="102215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/>
            </a:r>
            <a:b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</a:br>
            <a:r>
              <a:rPr lang="ru-RU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Комунальне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підприємство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b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</a:br>
            <a:r>
              <a:rPr lang="ru-RU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Тростянецької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міської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ради «</a:t>
            </a:r>
            <a:r>
              <a:rPr lang="uk-UA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Тростянецькомунсервіс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»</a:t>
            </a:r>
            <a:endParaRPr lang="uk-UA" sz="40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4650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10000031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100000314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100000314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75" y="326385"/>
            <a:ext cx="4805386" cy="64071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941" y="312737"/>
            <a:ext cx="4800884" cy="640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08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10000031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100000314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100000314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75" y="293378"/>
            <a:ext cx="4667534" cy="62233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269" y="279730"/>
            <a:ext cx="4677770" cy="623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402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4"/>
          <p:cNvSpPr txBox="1">
            <a:spLocks/>
          </p:cNvSpPr>
          <p:nvPr/>
        </p:nvSpPr>
        <p:spPr>
          <a:xfrm>
            <a:off x="955344" y="160337"/>
            <a:ext cx="3616655" cy="6679091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  <a:effectLst>
            <a:outerShdw blurRad="469900" dist="241300" dir="8100000" algn="tr" rotWithShape="0">
              <a:schemeClr val="accent1">
                <a:lumMod val="50000"/>
                <a:alpha val="50000"/>
              </a:schemeClr>
            </a:outerShdw>
          </a:effectLst>
        </p:spPr>
        <p:txBody>
          <a:bodyPr vert="horz" wrap="square" lIns="180000" tIns="180000" rIns="180000" bIns="18000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uk-UA" sz="2400" dirty="0" smtClean="0">
                <a:solidFill>
                  <a:srgbClr val="002060"/>
                </a:solidFill>
              </a:rPr>
              <a:t>В серпні 2025 року ударом російських військових було зруйновано водозабір по вулиці Богдана Хмельницького – водонапірну башту, покрівлю на операторській, насосне та електрообладнання, мережі  від водозабору до абонентів. На даний час покрівля відремонтована та централізоване постачання води до споживачів відновлено по тимчасовій схемі подачі води.</a:t>
            </a:r>
            <a:endParaRPr lang="uk-UA" sz="2400" dirty="0">
              <a:solidFill>
                <a:srgbClr val="002060"/>
              </a:solidFill>
            </a:endParaRPr>
          </a:p>
        </p:txBody>
      </p:sp>
      <p:sp>
        <p:nvSpPr>
          <p:cNvPr id="2" name="AutoShape 2" descr="10000031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100000312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890" y="160338"/>
            <a:ext cx="4899546" cy="638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8367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720" y="418269"/>
            <a:ext cx="10932080" cy="381831"/>
          </a:xfrm>
        </p:spPr>
        <p:txBody>
          <a:bodyPr/>
          <a:lstStyle/>
          <a:p>
            <a:r>
              <a:rPr lang="ru-RU" sz="3200" dirty="0" err="1" smtClean="0">
                <a:solidFill>
                  <a:schemeClr val="tx1"/>
                </a:solidFill>
              </a:rPr>
              <a:t>Фінансовий</a:t>
            </a:r>
            <a:r>
              <a:rPr lang="ru-RU" sz="3200" dirty="0" smtClean="0">
                <a:solidFill>
                  <a:schemeClr val="tx1"/>
                </a:solidFill>
              </a:rPr>
              <a:t> результат </a:t>
            </a:r>
            <a:r>
              <a:rPr lang="ru-RU" sz="3200" dirty="0" err="1" smtClean="0">
                <a:solidFill>
                  <a:schemeClr val="tx1"/>
                </a:solidFill>
              </a:rPr>
              <a:t>діяльності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</a:rPr>
              <a:t>підприємства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за  2021 – 2025 </a:t>
            </a:r>
            <a:r>
              <a:rPr lang="ru-RU" sz="3200" dirty="0" err="1" smtClean="0">
                <a:solidFill>
                  <a:schemeClr val="tx1"/>
                </a:solidFill>
              </a:rPr>
              <a:t>р.р</a:t>
            </a:r>
            <a:r>
              <a:rPr lang="ru-RU" sz="3200" dirty="0" smtClean="0">
                <a:solidFill>
                  <a:schemeClr val="tx1"/>
                </a:solidFill>
              </a:rPr>
              <a:t>. </a:t>
            </a:r>
            <a:endParaRPr lang="uk-UA" sz="3200" dirty="0">
              <a:solidFill>
                <a:schemeClr val="tx1"/>
              </a:solidFill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8349607"/>
              </p:ext>
            </p:extLst>
          </p:nvPr>
        </p:nvGraphicFramePr>
        <p:xfrm>
          <a:off x="982639" y="1201003"/>
          <a:ext cx="10371161" cy="54591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64592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720" y="418269"/>
            <a:ext cx="10932080" cy="381831"/>
          </a:xfrm>
        </p:spPr>
        <p:txBody>
          <a:bodyPr/>
          <a:lstStyle/>
          <a:p>
            <a:r>
              <a:rPr lang="ru-RU" sz="3200" dirty="0" err="1" smtClean="0">
                <a:solidFill>
                  <a:schemeClr val="tx1"/>
                </a:solidFill>
              </a:rPr>
              <a:t>Обсяги</a:t>
            </a:r>
            <a:r>
              <a:rPr lang="ru-RU" sz="3200" dirty="0" smtClean="0">
                <a:solidFill>
                  <a:schemeClr val="tx1"/>
                </a:solidFill>
              </a:rPr>
              <a:t>  </a:t>
            </a:r>
            <a:r>
              <a:rPr lang="ru-RU" sz="3200" dirty="0" err="1" smtClean="0">
                <a:solidFill>
                  <a:schemeClr val="tx1"/>
                </a:solidFill>
              </a:rPr>
              <a:t>підйому</a:t>
            </a:r>
            <a:r>
              <a:rPr lang="ru-RU" sz="3200" dirty="0" smtClean="0">
                <a:solidFill>
                  <a:schemeClr val="tx1"/>
                </a:solidFill>
              </a:rPr>
              <a:t>, </a:t>
            </a:r>
            <a:r>
              <a:rPr lang="ru-RU" sz="3200" dirty="0" err="1" smtClean="0">
                <a:solidFill>
                  <a:schemeClr val="tx1"/>
                </a:solidFill>
              </a:rPr>
              <a:t>реалізації</a:t>
            </a:r>
            <a:r>
              <a:rPr lang="ru-RU" sz="3200" dirty="0" smtClean="0">
                <a:solidFill>
                  <a:schemeClr val="tx1"/>
                </a:solidFill>
              </a:rPr>
              <a:t>  та  </a:t>
            </a:r>
            <a:r>
              <a:rPr lang="ru-RU" sz="3200" dirty="0" err="1" smtClean="0">
                <a:solidFill>
                  <a:schemeClr val="tx1"/>
                </a:solidFill>
              </a:rPr>
              <a:t>втрат</a:t>
            </a:r>
            <a:r>
              <a:rPr lang="ru-RU" sz="3200" dirty="0" smtClean="0">
                <a:solidFill>
                  <a:schemeClr val="tx1"/>
                </a:solidFill>
              </a:rPr>
              <a:t>  води  у  2021 – 2025 р.</a:t>
            </a:r>
            <a:endParaRPr lang="uk-UA" sz="3200" dirty="0">
              <a:solidFill>
                <a:schemeClr val="tx1"/>
              </a:solidFill>
            </a:endParaRPr>
          </a:p>
        </p:txBody>
      </p:sp>
      <p:graphicFrame>
        <p:nvGraphicFramePr>
          <p:cNvPr id="7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394664"/>
              </p:ext>
            </p:extLst>
          </p:nvPr>
        </p:nvGraphicFramePr>
        <p:xfrm>
          <a:off x="600505" y="3313774"/>
          <a:ext cx="1214648" cy="704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648">
                  <a:extLst>
                    <a:ext uri="{9D8B030D-6E8A-4147-A177-3AD203B41FA5}">
                      <a16:colId xmlns:a16="http://schemas.microsoft.com/office/drawing/2014/main" val="2588774887"/>
                    </a:ext>
                  </a:extLst>
                </a:gridCol>
              </a:tblGrid>
              <a:tr h="704176">
                <a:tc>
                  <a:txBody>
                    <a:bodyPr/>
                    <a:lstStyle/>
                    <a:p>
                      <a:pPr algn="ctr"/>
                      <a:endParaRPr lang="uk-UA" sz="1400" i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uk-UA" sz="1400" i="1" dirty="0" smtClean="0">
                          <a:solidFill>
                            <a:schemeClr val="tx1"/>
                          </a:solidFill>
                        </a:rPr>
                        <a:t>тис</a:t>
                      </a:r>
                      <a:r>
                        <a:rPr lang="uk-UA" sz="1400" i="1" dirty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uk-UA" sz="1600" i="1" dirty="0">
                          <a:solidFill>
                            <a:schemeClr val="tx1"/>
                          </a:solidFill>
                        </a:rPr>
                        <a:t>куб</a:t>
                      </a:r>
                      <a:r>
                        <a:rPr lang="uk-UA" sz="1400" i="1" dirty="0">
                          <a:solidFill>
                            <a:schemeClr val="tx1"/>
                          </a:solidFill>
                        </a:rPr>
                        <a:t>. м.</a:t>
                      </a: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54753"/>
                  </a:ext>
                </a:extLst>
              </a:tr>
            </a:tbl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3945849"/>
              </p:ext>
            </p:extLst>
          </p:nvPr>
        </p:nvGraphicFramePr>
        <p:xfrm>
          <a:off x="1815153" y="1132764"/>
          <a:ext cx="9538647" cy="5445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76534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720" y="418269"/>
            <a:ext cx="10932080" cy="381831"/>
          </a:xfrm>
        </p:spPr>
        <p:txBody>
          <a:bodyPr/>
          <a:lstStyle/>
          <a:p>
            <a:r>
              <a:rPr lang="ru-RU" sz="3200" dirty="0" err="1" smtClean="0">
                <a:solidFill>
                  <a:schemeClr val="tx1"/>
                </a:solidFill>
              </a:rPr>
              <a:t>Втрати</a:t>
            </a:r>
            <a:r>
              <a:rPr lang="ru-RU" sz="3200" dirty="0" smtClean="0">
                <a:solidFill>
                  <a:schemeClr val="tx1"/>
                </a:solidFill>
              </a:rPr>
              <a:t>  води  в </a:t>
            </a:r>
            <a:r>
              <a:rPr lang="ru-RU" sz="3200" dirty="0" err="1" smtClean="0">
                <a:solidFill>
                  <a:schemeClr val="tx1"/>
                </a:solidFill>
              </a:rPr>
              <a:t>водопровідних</a:t>
            </a:r>
            <a:r>
              <a:rPr lang="ru-RU" sz="3200" dirty="0" smtClean="0">
                <a:solidFill>
                  <a:schemeClr val="tx1"/>
                </a:solidFill>
              </a:rPr>
              <a:t>  мережах  в  2021 – 2025 р.</a:t>
            </a:r>
            <a:endParaRPr lang="uk-UA" sz="3200" dirty="0">
              <a:solidFill>
                <a:schemeClr val="tx1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514290"/>
              </p:ext>
            </p:extLst>
          </p:nvPr>
        </p:nvGraphicFramePr>
        <p:xfrm>
          <a:off x="1676400" y="1009933"/>
          <a:ext cx="9187218" cy="5691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10083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720" y="418269"/>
            <a:ext cx="10932080" cy="381831"/>
          </a:xfrm>
        </p:spPr>
        <p:txBody>
          <a:bodyPr/>
          <a:lstStyle/>
          <a:p>
            <a:r>
              <a:rPr lang="ru-RU" sz="3200" dirty="0" err="1" smtClean="0">
                <a:solidFill>
                  <a:schemeClr val="tx1"/>
                </a:solidFill>
              </a:rPr>
              <a:t>Аварійність</a:t>
            </a:r>
            <a:r>
              <a:rPr lang="ru-RU" sz="3200" dirty="0" smtClean="0">
                <a:solidFill>
                  <a:schemeClr val="tx1"/>
                </a:solidFill>
              </a:rPr>
              <a:t>  </a:t>
            </a:r>
            <a:r>
              <a:rPr lang="ru-RU" sz="3200" dirty="0" err="1" smtClean="0">
                <a:solidFill>
                  <a:schemeClr val="tx1"/>
                </a:solidFill>
              </a:rPr>
              <a:t>водопровідних</a:t>
            </a:r>
            <a:r>
              <a:rPr lang="ru-RU" sz="3200" dirty="0" smtClean="0">
                <a:solidFill>
                  <a:schemeClr val="tx1"/>
                </a:solidFill>
              </a:rPr>
              <a:t>  мереж  у  2021 – 2025 р.</a:t>
            </a:r>
            <a:endParaRPr lang="uk-UA" sz="3200" dirty="0">
              <a:solidFill>
                <a:schemeClr val="tx1"/>
              </a:solidFill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8261005"/>
              </p:ext>
            </p:extLst>
          </p:nvPr>
        </p:nvGraphicFramePr>
        <p:xfrm>
          <a:off x="1676399" y="1105469"/>
          <a:ext cx="9009797" cy="5404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139875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312" y="363677"/>
            <a:ext cx="10932080" cy="381831"/>
          </a:xfrm>
        </p:spPr>
        <p:txBody>
          <a:bodyPr/>
          <a:lstStyle/>
          <a:p>
            <a:r>
              <a:rPr lang="ru-RU" sz="3200" dirty="0" err="1" smtClean="0">
                <a:solidFill>
                  <a:schemeClr val="tx1"/>
                </a:solidFill>
              </a:rPr>
              <a:t>Заміна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</a:rPr>
              <a:t>аварійних</a:t>
            </a:r>
            <a:r>
              <a:rPr lang="ru-RU" sz="3200" dirty="0" smtClean="0">
                <a:solidFill>
                  <a:schemeClr val="tx1"/>
                </a:solidFill>
              </a:rPr>
              <a:t>  </a:t>
            </a:r>
            <a:r>
              <a:rPr lang="ru-RU" sz="3200" dirty="0" err="1" smtClean="0">
                <a:solidFill>
                  <a:schemeClr val="tx1"/>
                </a:solidFill>
              </a:rPr>
              <a:t>ділянок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</a:rPr>
              <a:t>водопровідних</a:t>
            </a:r>
            <a:r>
              <a:rPr lang="ru-RU" sz="3200" dirty="0" smtClean="0">
                <a:solidFill>
                  <a:schemeClr val="tx1"/>
                </a:solidFill>
              </a:rPr>
              <a:t>  мереж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у  2021 – 2025 </a:t>
            </a:r>
            <a:r>
              <a:rPr lang="ru-RU" sz="3200" dirty="0" err="1" smtClean="0">
                <a:solidFill>
                  <a:schemeClr val="tx1"/>
                </a:solidFill>
              </a:rPr>
              <a:t>р.р</a:t>
            </a:r>
            <a:r>
              <a:rPr lang="ru-RU" sz="3200" dirty="0" smtClean="0">
                <a:solidFill>
                  <a:schemeClr val="tx1"/>
                </a:solidFill>
              </a:rPr>
              <a:t>. (метр)</a:t>
            </a:r>
            <a:endParaRPr lang="uk-UA" sz="3200" dirty="0">
              <a:solidFill>
                <a:schemeClr val="tx1"/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1496561"/>
              </p:ext>
            </p:extLst>
          </p:nvPr>
        </p:nvGraphicFramePr>
        <p:xfrm>
          <a:off x="1076356" y="1116486"/>
          <a:ext cx="9731992" cy="5038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706355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10000031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100000314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100000314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75" y="166779"/>
            <a:ext cx="4803178" cy="64042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886" y="166779"/>
            <a:ext cx="4803177" cy="640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820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10000031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100000314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100000314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75" y="238873"/>
            <a:ext cx="4791620" cy="63888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109" y="199605"/>
            <a:ext cx="4821071" cy="6428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425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064525" y="254188"/>
            <a:ext cx="9894069" cy="1914710"/>
          </a:xfrm>
        </p:spPr>
        <p:txBody>
          <a:bodyPr/>
          <a:lstStyle/>
          <a:p>
            <a:pPr marL="0" indent="0" algn="just">
              <a:buNone/>
            </a:pPr>
            <a:r>
              <a:rPr lang="uk-UA" b="1" dirty="0" smtClean="0"/>
              <a:t>Комунальне </a:t>
            </a:r>
            <a:r>
              <a:rPr lang="uk-UA" b="1" dirty="0"/>
              <a:t>підприємство </a:t>
            </a:r>
            <a:r>
              <a:rPr lang="uk-UA" dirty="0"/>
              <a:t>«</a:t>
            </a:r>
            <a:r>
              <a:rPr lang="uk-UA" b="1" dirty="0" err="1"/>
              <a:t>Тростянецькомунсервіс</a:t>
            </a:r>
            <a:r>
              <a:rPr lang="uk-UA" dirty="0"/>
              <a:t>» </a:t>
            </a:r>
            <a:r>
              <a:rPr lang="uk-UA" dirty="0" smtClean="0"/>
              <a:t>здійснює </a:t>
            </a:r>
            <a:r>
              <a:rPr lang="uk-UA" dirty="0"/>
              <a:t>надання </a:t>
            </a:r>
            <a:r>
              <a:rPr lang="uk-UA" dirty="0" smtClean="0"/>
              <a:t>послуг споживачам з централізованого водопостачання та централізованого водовідведення, послуг </a:t>
            </a:r>
            <a:r>
              <a:rPr lang="uk-UA" dirty="0"/>
              <a:t>по вивезенню </a:t>
            </a:r>
            <a:r>
              <a:rPr lang="uk-UA" dirty="0" smtClean="0"/>
              <a:t>рідких </a:t>
            </a:r>
            <a:r>
              <a:rPr lang="uk-UA" dirty="0"/>
              <a:t>побутових </a:t>
            </a:r>
            <a:r>
              <a:rPr lang="uk-UA" dirty="0" smtClean="0"/>
              <a:t>відходів та </a:t>
            </a:r>
            <a:r>
              <a:rPr lang="uk-UA" dirty="0" err="1" smtClean="0"/>
              <a:t>автопослуг</a:t>
            </a:r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4" name="Подзаголовок 4"/>
          <p:cNvSpPr txBox="1">
            <a:spLocks/>
          </p:cNvSpPr>
          <p:nvPr/>
        </p:nvSpPr>
        <p:spPr>
          <a:xfrm>
            <a:off x="760743" y="2369593"/>
            <a:ext cx="10515601" cy="3722384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  <a:effectLst>
            <a:outerShdw blurRad="469900" dist="241300" dir="8100000" algn="tr" rotWithShape="0">
              <a:schemeClr val="accent1">
                <a:lumMod val="50000"/>
                <a:alpha val="50000"/>
              </a:schemeClr>
            </a:outerShdw>
          </a:effectLst>
        </p:spPr>
        <p:txBody>
          <a:bodyPr vert="horz" lIns="180000" tIns="180000" rIns="180000" bIns="18000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uk-UA" dirty="0" smtClean="0"/>
              <a:t>На балансі комунального підприємства «</a:t>
            </a:r>
            <a:r>
              <a:rPr lang="uk-UA" b="1" dirty="0" err="1" smtClean="0"/>
              <a:t>Тростянецькомунсервіс</a:t>
            </a:r>
            <a:r>
              <a:rPr lang="uk-UA" dirty="0" smtClean="0"/>
              <a:t>» обліковуються 22 артезіанські свердловини. 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uk-UA" dirty="0" smtClean="0"/>
              <a:t>Підприємство обслуговує </a:t>
            </a:r>
            <a:r>
              <a:rPr lang="uk-UA" b="1" dirty="0" smtClean="0"/>
              <a:t>6</a:t>
            </a:r>
            <a:r>
              <a:rPr lang="uk-UA" dirty="0" smtClean="0"/>
              <a:t> каналізаційних насосних станцій, центральні очисні споруди, встановлена потужність яких </a:t>
            </a:r>
            <a:r>
              <a:rPr lang="uk-UA" b="1" dirty="0" smtClean="0"/>
              <a:t>2,8 тис.м³ </a:t>
            </a:r>
            <a:r>
              <a:rPr lang="uk-UA" dirty="0" smtClean="0"/>
              <a:t>на добу та очисні споруди на виселку Веселе зі встановленою потужністю </a:t>
            </a:r>
            <a:r>
              <a:rPr lang="uk-UA" b="1" dirty="0" smtClean="0"/>
              <a:t>1,3 тис.м³ </a:t>
            </a:r>
            <a:r>
              <a:rPr lang="uk-UA" dirty="0" smtClean="0"/>
              <a:t>на добу. 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uk-UA" dirty="0" smtClean="0"/>
              <a:t>На балансі підприємства обліковуються </a:t>
            </a:r>
            <a:r>
              <a:rPr lang="uk-UA" b="1" dirty="0" smtClean="0"/>
              <a:t>46,9</a:t>
            </a:r>
            <a:r>
              <a:rPr lang="uk-UA" dirty="0" smtClean="0"/>
              <a:t> </a:t>
            </a:r>
            <a:r>
              <a:rPr lang="uk-UA" b="1" dirty="0" smtClean="0"/>
              <a:t>км</a:t>
            </a:r>
            <a:r>
              <a:rPr lang="uk-UA" dirty="0" smtClean="0"/>
              <a:t> водопровідних мереж та </a:t>
            </a:r>
            <a:r>
              <a:rPr lang="uk-UA" b="1" dirty="0" smtClean="0"/>
              <a:t>9,7</a:t>
            </a:r>
            <a:r>
              <a:rPr lang="uk-UA" dirty="0" smtClean="0"/>
              <a:t> </a:t>
            </a:r>
            <a:r>
              <a:rPr lang="uk-UA" b="1" dirty="0" smtClean="0"/>
              <a:t>км</a:t>
            </a:r>
            <a:r>
              <a:rPr lang="uk-UA" dirty="0" smtClean="0"/>
              <a:t> каналізаційних мереж.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2724795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720" y="418269"/>
            <a:ext cx="10932080" cy="381831"/>
          </a:xfrm>
        </p:spPr>
        <p:txBody>
          <a:bodyPr/>
          <a:lstStyle/>
          <a:p>
            <a:r>
              <a:rPr lang="ru-RU" sz="3200" dirty="0" err="1" smtClean="0">
                <a:solidFill>
                  <a:schemeClr val="tx1"/>
                </a:solidFill>
              </a:rPr>
              <a:t>Обсяги</a:t>
            </a:r>
            <a:r>
              <a:rPr lang="ru-RU" sz="3200" dirty="0" smtClean="0">
                <a:solidFill>
                  <a:schemeClr val="tx1"/>
                </a:solidFill>
              </a:rPr>
              <a:t>  </a:t>
            </a:r>
            <a:r>
              <a:rPr lang="ru-RU" sz="3200" dirty="0" err="1" smtClean="0">
                <a:solidFill>
                  <a:schemeClr val="tx1"/>
                </a:solidFill>
              </a:rPr>
              <a:t>прийнятих</a:t>
            </a:r>
            <a:r>
              <a:rPr lang="ru-RU" sz="3200" dirty="0" smtClean="0">
                <a:solidFill>
                  <a:schemeClr val="tx1"/>
                </a:solidFill>
              </a:rPr>
              <a:t>  </a:t>
            </a:r>
            <a:r>
              <a:rPr lang="ru-RU" sz="3200" dirty="0" err="1" smtClean="0">
                <a:solidFill>
                  <a:schemeClr val="tx1"/>
                </a:solidFill>
              </a:rPr>
              <a:t>каналізаційних</a:t>
            </a:r>
            <a:r>
              <a:rPr lang="ru-RU" sz="3200" dirty="0" smtClean="0">
                <a:solidFill>
                  <a:schemeClr val="tx1"/>
                </a:solidFill>
              </a:rPr>
              <a:t>  </a:t>
            </a:r>
            <a:r>
              <a:rPr lang="ru-RU" sz="3200" dirty="0" err="1" smtClean="0">
                <a:solidFill>
                  <a:schemeClr val="tx1"/>
                </a:solidFill>
              </a:rPr>
              <a:t>стоків</a:t>
            </a:r>
            <a:r>
              <a:rPr lang="ru-RU" sz="3200" dirty="0" smtClean="0">
                <a:solidFill>
                  <a:schemeClr val="tx1"/>
                </a:solidFill>
              </a:rPr>
              <a:t>  у  2021 – 2025 р.</a:t>
            </a:r>
            <a:endParaRPr lang="uk-UA" sz="3200" dirty="0">
              <a:solidFill>
                <a:schemeClr val="tx1"/>
              </a:solidFill>
            </a:endParaRPr>
          </a:p>
        </p:txBody>
      </p:sp>
      <p:graphicFrame>
        <p:nvGraphicFramePr>
          <p:cNvPr id="7" name="Объект 6"/>
          <p:cNvGraphicFramePr>
            <a:graphicFrameLocks/>
          </p:cNvGraphicFramePr>
          <p:nvPr>
            <p:extLst/>
          </p:nvPr>
        </p:nvGraphicFramePr>
        <p:xfrm>
          <a:off x="461752" y="3665862"/>
          <a:ext cx="1214648" cy="704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648">
                  <a:extLst>
                    <a:ext uri="{9D8B030D-6E8A-4147-A177-3AD203B41FA5}">
                      <a16:colId xmlns:a16="http://schemas.microsoft.com/office/drawing/2014/main" val="2588774887"/>
                    </a:ext>
                  </a:extLst>
                </a:gridCol>
              </a:tblGrid>
              <a:tr h="704176">
                <a:tc>
                  <a:txBody>
                    <a:bodyPr/>
                    <a:lstStyle/>
                    <a:p>
                      <a:pPr algn="ctr"/>
                      <a:endParaRPr lang="uk-UA" sz="1400" i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uk-UA" sz="1400" i="1" dirty="0" smtClean="0">
                          <a:solidFill>
                            <a:schemeClr val="tx1"/>
                          </a:solidFill>
                        </a:rPr>
                        <a:t>тис</a:t>
                      </a:r>
                      <a:r>
                        <a:rPr lang="uk-UA" sz="1400" i="1" dirty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uk-UA" sz="1600" i="1" dirty="0">
                          <a:solidFill>
                            <a:schemeClr val="tx1"/>
                          </a:solidFill>
                        </a:rPr>
                        <a:t>куб</a:t>
                      </a:r>
                      <a:r>
                        <a:rPr lang="uk-UA" sz="1400" i="1" dirty="0">
                          <a:solidFill>
                            <a:schemeClr val="tx1"/>
                          </a:solidFill>
                        </a:rPr>
                        <a:t>. м.</a:t>
                      </a: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54753"/>
                  </a:ext>
                </a:extLst>
              </a:tr>
            </a:tbl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6900656"/>
              </p:ext>
            </p:extLst>
          </p:nvPr>
        </p:nvGraphicFramePr>
        <p:xfrm>
          <a:off x="1676400" y="1194302"/>
          <a:ext cx="9924197" cy="4943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441235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720" y="418269"/>
            <a:ext cx="10932080" cy="381831"/>
          </a:xfrm>
        </p:spPr>
        <p:txBody>
          <a:bodyPr/>
          <a:lstStyle/>
          <a:p>
            <a:r>
              <a:rPr lang="ru-RU" sz="3200" dirty="0" err="1" smtClean="0">
                <a:solidFill>
                  <a:schemeClr val="tx1"/>
                </a:solidFill>
              </a:rPr>
              <a:t>Витрати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</a:rPr>
              <a:t>електроенергії</a:t>
            </a:r>
            <a:r>
              <a:rPr lang="ru-RU" sz="3200" dirty="0" smtClean="0">
                <a:solidFill>
                  <a:schemeClr val="tx1"/>
                </a:solidFill>
              </a:rPr>
              <a:t> на 1 </a:t>
            </a:r>
            <a:r>
              <a:rPr lang="ru-RU" sz="3200" dirty="0" err="1" smtClean="0">
                <a:solidFill>
                  <a:schemeClr val="tx1"/>
                </a:solidFill>
              </a:rPr>
              <a:t>куб.м</a:t>
            </a:r>
            <a:r>
              <a:rPr lang="ru-RU" sz="3200" dirty="0" smtClean="0">
                <a:solidFill>
                  <a:schemeClr val="tx1"/>
                </a:solidFill>
              </a:rPr>
              <a:t>.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err="1" smtClean="0">
                <a:solidFill>
                  <a:schemeClr val="tx1"/>
                </a:solidFill>
              </a:rPr>
              <a:t>піднятої</a:t>
            </a:r>
            <a:r>
              <a:rPr lang="ru-RU" sz="3200" dirty="0" smtClean="0">
                <a:solidFill>
                  <a:schemeClr val="tx1"/>
                </a:solidFill>
              </a:rPr>
              <a:t> та </a:t>
            </a:r>
            <a:r>
              <a:rPr lang="ru-RU" sz="3200" dirty="0" err="1" smtClean="0">
                <a:solidFill>
                  <a:schemeClr val="tx1"/>
                </a:solidFill>
              </a:rPr>
              <a:t>реалізованої</a:t>
            </a:r>
            <a:r>
              <a:rPr lang="ru-RU" sz="3200" dirty="0" smtClean="0">
                <a:solidFill>
                  <a:schemeClr val="tx1"/>
                </a:solidFill>
              </a:rPr>
              <a:t>  води</a:t>
            </a:r>
            <a:endParaRPr lang="uk-UA" sz="3200" dirty="0">
              <a:solidFill>
                <a:schemeClr val="tx1"/>
              </a:solidFill>
            </a:endParaRPr>
          </a:p>
        </p:txBody>
      </p:sp>
      <p:graphicFrame>
        <p:nvGraphicFramePr>
          <p:cNvPr id="7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1172520"/>
              </p:ext>
            </p:extLst>
          </p:nvPr>
        </p:nvGraphicFramePr>
        <p:xfrm>
          <a:off x="109186" y="3912899"/>
          <a:ext cx="1091818" cy="892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1818">
                  <a:extLst>
                    <a:ext uri="{9D8B030D-6E8A-4147-A177-3AD203B41FA5}">
                      <a16:colId xmlns:a16="http://schemas.microsoft.com/office/drawing/2014/main" val="2588774887"/>
                    </a:ext>
                  </a:extLst>
                </a:gridCol>
              </a:tblGrid>
              <a:tr h="892490">
                <a:tc>
                  <a:txBody>
                    <a:bodyPr/>
                    <a:lstStyle/>
                    <a:p>
                      <a:pPr algn="ctr"/>
                      <a:endParaRPr lang="uk-UA" sz="1400" i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uk-UA" sz="1400" i="1" dirty="0" smtClean="0">
                          <a:solidFill>
                            <a:schemeClr val="tx1"/>
                          </a:solidFill>
                        </a:rPr>
                        <a:t>кВт*год/          1 </a:t>
                      </a:r>
                      <a:r>
                        <a:rPr lang="uk-UA" sz="1400" i="1" dirty="0" err="1" smtClean="0">
                          <a:solidFill>
                            <a:schemeClr val="tx1"/>
                          </a:solidFill>
                        </a:rPr>
                        <a:t>куб.м</a:t>
                      </a:r>
                      <a:r>
                        <a:rPr lang="uk-UA" sz="1400" i="1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uk-UA" sz="1400" i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54753"/>
                  </a:ext>
                </a:extLst>
              </a:tr>
            </a:tbl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108402"/>
              </p:ext>
            </p:extLst>
          </p:nvPr>
        </p:nvGraphicFramePr>
        <p:xfrm>
          <a:off x="1392072" y="1228299"/>
          <a:ext cx="10290412" cy="5322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315190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424" y="459212"/>
            <a:ext cx="10932080" cy="381831"/>
          </a:xfrm>
        </p:spPr>
        <p:txBody>
          <a:bodyPr/>
          <a:lstStyle/>
          <a:p>
            <a:r>
              <a:rPr lang="ru-RU" sz="3200" dirty="0" err="1" smtClean="0">
                <a:solidFill>
                  <a:schemeClr val="tx1"/>
                </a:solidFill>
              </a:rPr>
              <a:t>Витрати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</a:rPr>
              <a:t>електроенергії</a:t>
            </a:r>
            <a:r>
              <a:rPr lang="ru-RU" sz="3200" dirty="0" smtClean="0">
                <a:solidFill>
                  <a:schemeClr val="tx1"/>
                </a:solidFill>
              </a:rPr>
              <a:t> на 1 </a:t>
            </a:r>
            <a:r>
              <a:rPr lang="ru-RU" sz="3200" dirty="0" err="1" smtClean="0">
                <a:solidFill>
                  <a:schemeClr val="tx1"/>
                </a:solidFill>
              </a:rPr>
              <a:t>куб.м</a:t>
            </a:r>
            <a:r>
              <a:rPr lang="ru-RU" sz="3200" dirty="0" smtClean="0">
                <a:solidFill>
                  <a:schemeClr val="tx1"/>
                </a:solidFill>
              </a:rPr>
              <a:t>.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err="1" smtClean="0">
                <a:solidFill>
                  <a:schemeClr val="tx1"/>
                </a:solidFill>
              </a:rPr>
              <a:t>каналізаційних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</a:rPr>
              <a:t>стоків</a:t>
            </a:r>
            <a:endParaRPr lang="uk-UA" sz="3200" dirty="0">
              <a:solidFill>
                <a:schemeClr val="tx1"/>
              </a:solidFill>
            </a:endParaRPr>
          </a:p>
        </p:txBody>
      </p:sp>
      <p:graphicFrame>
        <p:nvGraphicFramePr>
          <p:cNvPr id="7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1172520"/>
              </p:ext>
            </p:extLst>
          </p:nvPr>
        </p:nvGraphicFramePr>
        <p:xfrm>
          <a:off x="109186" y="3912899"/>
          <a:ext cx="1091818" cy="892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1818">
                  <a:extLst>
                    <a:ext uri="{9D8B030D-6E8A-4147-A177-3AD203B41FA5}">
                      <a16:colId xmlns:a16="http://schemas.microsoft.com/office/drawing/2014/main" val="2588774887"/>
                    </a:ext>
                  </a:extLst>
                </a:gridCol>
              </a:tblGrid>
              <a:tr h="892490">
                <a:tc>
                  <a:txBody>
                    <a:bodyPr/>
                    <a:lstStyle/>
                    <a:p>
                      <a:pPr algn="ctr"/>
                      <a:endParaRPr lang="uk-UA" sz="1400" i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uk-UA" sz="1400" i="1" dirty="0" smtClean="0">
                          <a:solidFill>
                            <a:schemeClr val="tx1"/>
                          </a:solidFill>
                        </a:rPr>
                        <a:t>кВт*год/          1 </a:t>
                      </a:r>
                      <a:r>
                        <a:rPr lang="uk-UA" sz="1400" i="1" dirty="0" err="1" smtClean="0">
                          <a:solidFill>
                            <a:schemeClr val="tx1"/>
                          </a:solidFill>
                        </a:rPr>
                        <a:t>куб.м</a:t>
                      </a:r>
                      <a:r>
                        <a:rPr lang="uk-UA" sz="1400" i="1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uk-UA" sz="1400" i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54753"/>
                  </a:ext>
                </a:extLst>
              </a:tr>
            </a:tbl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1425603"/>
              </p:ext>
            </p:extLst>
          </p:nvPr>
        </p:nvGraphicFramePr>
        <p:xfrm>
          <a:off x="1117979" y="1441339"/>
          <a:ext cx="10208525" cy="4943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07441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297227" y="966585"/>
            <a:ext cx="11317017" cy="5717287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  <a:effectLst>
            <a:outerShdw blurRad="469900" dist="241300" dir="8100000" algn="tr" rotWithShape="0">
              <a:schemeClr val="accent1">
                <a:lumMod val="50000"/>
                <a:alpha val="50000"/>
              </a:schemeClr>
            </a:outerShdw>
          </a:effectLst>
        </p:spPr>
        <p:txBody>
          <a:bodyPr vert="horz" lIns="180000" tIns="180000" rIns="180000" bIns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830" y="218941"/>
            <a:ext cx="11500338" cy="1257648"/>
          </a:xfrm>
        </p:spPr>
        <p:txBody>
          <a:bodyPr/>
          <a:lstStyle/>
          <a:p>
            <a:r>
              <a:rPr lang="uk-UA" dirty="0"/>
              <a:t>Оплата населенням наданих послуг з водопостачання та водовідведення </a:t>
            </a:r>
            <a:br>
              <a:rPr lang="uk-UA" dirty="0"/>
            </a:br>
            <a:r>
              <a:rPr lang="uk-UA" dirty="0" smtClean="0"/>
              <a:t>за 2021 – 2025 </a:t>
            </a:r>
            <a:r>
              <a:rPr lang="uk-UA" dirty="0" err="1" smtClean="0"/>
              <a:t>р.р</a:t>
            </a:r>
            <a:r>
              <a:rPr lang="uk-UA" dirty="0" smtClean="0"/>
              <a:t>.</a:t>
            </a:r>
            <a:r>
              <a:rPr lang="uk-UA" dirty="0"/>
              <a:t/>
            </a:r>
            <a:br>
              <a:rPr lang="uk-UA" dirty="0"/>
            </a:b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id="{73AF1F99-DDF3-4C41-B803-F67B0B9F7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02304" y="1062300"/>
            <a:ext cx="3077571" cy="1582311"/>
          </a:xfrm>
        </p:spPr>
        <p:txBody>
          <a:bodyPr/>
          <a:lstStyle/>
          <a:p>
            <a:pPr marL="0" indent="0">
              <a:buNone/>
            </a:pPr>
            <a:r>
              <a:rPr lang="uk-UA" sz="2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В 2025 році показник </a:t>
            </a:r>
            <a:r>
              <a:rPr lang="uk-UA" sz="2200" dirty="0">
                <a:solidFill>
                  <a:schemeClr val="tx1"/>
                </a:solidFill>
                <a:cs typeface="Times New Roman" panose="02020603050405020304" pitchFamily="18" charset="0"/>
              </a:rPr>
              <a:t>з оплати наданих послуг населенням склав </a:t>
            </a:r>
            <a:r>
              <a:rPr lang="uk-UA" sz="22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99,9% </a:t>
            </a:r>
            <a:endParaRPr lang="ru-RU" sz="22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8070127"/>
              </p:ext>
            </p:extLst>
          </p:nvPr>
        </p:nvGraphicFramePr>
        <p:xfrm>
          <a:off x="542438" y="1476589"/>
          <a:ext cx="10403067" cy="4792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451649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3707" y="213071"/>
            <a:ext cx="9949218" cy="6534949"/>
          </a:xfrm>
        </p:spPr>
        <p:txBody>
          <a:bodyPr/>
          <a:lstStyle/>
          <a:p>
            <a:pPr marL="0" indent="0" algn="ctr">
              <a:buNone/>
            </a:pPr>
            <a:r>
              <a:rPr lang="uk-UA" b="1" dirty="0"/>
              <a:t>Проблемні питання</a:t>
            </a:r>
            <a:endParaRPr lang="ru-RU" b="1" dirty="0"/>
          </a:p>
          <a:p>
            <a:pPr lvl="0" algn="just"/>
            <a:r>
              <a:rPr lang="uk-UA" sz="2400" dirty="0">
                <a:solidFill>
                  <a:schemeClr val="tx1"/>
                </a:solidFill>
              </a:rPr>
              <a:t>дефіцит кваліфікованих працівників </a:t>
            </a:r>
            <a:endParaRPr lang="ru-RU" sz="2400" dirty="0">
              <a:solidFill>
                <a:schemeClr val="tx1"/>
              </a:solidFill>
            </a:endParaRPr>
          </a:p>
          <a:p>
            <a:pPr lvl="0" algn="just"/>
            <a:r>
              <a:rPr lang="uk-UA" sz="2400" dirty="0">
                <a:solidFill>
                  <a:schemeClr val="tx1"/>
                </a:solidFill>
              </a:rPr>
              <a:t>зношеність об’єктів та мереж водопостачання та водовідведення</a:t>
            </a:r>
            <a:endParaRPr lang="ru-RU" sz="2400" dirty="0">
              <a:solidFill>
                <a:schemeClr val="tx1"/>
              </a:solidFill>
            </a:endParaRPr>
          </a:p>
          <a:p>
            <a:endParaRPr lang="ru-RU" sz="500" dirty="0"/>
          </a:p>
          <a:p>
            <a:pPr marL="0" indent="0" algn="ctr">
              <a:buNone/>
            </a:pPr>
            <a:r>
              <a:rPr lang="uk-UA" b="1" dirty="0"/>
              <a:t>Плани на 2026 рік</a:t>
            </a:r>
            <a:endParaRPr lang="ru-RU" b="1" dirty="0"/>
          </a:p>
          <a:p>
            <a:pPr lvl="0" algn="just"/>
            <a:r>
              <a:rPr lang="uk-UA" sz="2400" dirty="0">
                <a:solidFill>
                  <a:schemeClr val="tx1"/>
                </a:solidFill>
              </a:rPr>
              <a:t>реконструкція очисних споруд по </a:t>
            </a:r>
            <a:r>
              <a:rPr lang="uk-UA" sz="2400" dirty="0" err="1">
                <a:solidFill>
                  <a:schemeClr val="tx1"/>
                </a:solidFill>
              </a:rPr>
              <a:t>вул.Набережна</a:t>
            </a:r>
            <a:r>
              <a:rPr lang="uk-UA" sz="2400" dirty="0">
                <a:solidFill>
                  <a:schemeClr val="tx1"/>
                </a:solidFill>
              </a:rPr>
              <a:t>, 40</a:t>
            </a:r>
            <a:endParaRPr lang="ru-RU" sz="2400" dirty="0">
              <a:solidFill>
                <a:schemeClr val="tx1"/>
              </a:solidFill>
            </a:endParaRPr>
          </a:p>
          <a:p>
            <a:pPr lvl="0" algn="just"/>
            <a:r>
              <a:rPr lang="uk-UA" sz="2400" dirty="0">
                <a:solidFill>
                  <a:schemeClr val="tx1"/>
                </a:solidFill>
              </a:rPr>
              <a:t>розроблені та потребують реалізації 5 проектно-кошторисних </a:t>
            </a:r>
            <a:r>
              <a:rPr lang="uk-UA" sz="2400" dirty="0" smtClean="0">
                <a:solidFill>
                  <a:schemeClr val="tx1"/>
                </a:solidFill>
              </a:rPr>
              <a:t>документацій на будівництво водопроводів</a:t>
            </a:r>
            <a:endParaRPr lang="ru-RU" sz="2400" dirty="0">
              <a:solidFill>
                <a:schemeClr val="tx1"/>
              </a:solidFill>
            </a:endParaRPr>
          </a:p>
          <a:p>
            <a:pPr lvl="0" algn="just"/>
            <a:r>
              <a:rPr lang="uk-UA" sz="2400" dirty="0" smtClean="0">
                <a:solidFill>
                  <a:schemeClr val="tx1"/>
                </a:solidFill>
              </a:rPr>
              <a:t>пошук </a:t>
            </a:r>
            <a:r>
              <a:rPr lang="uk-UA" sz="2400" dirty="0">
                <a:solidFill>
                  <a:schemeClr val="tx1"/>
                </a:solidFill>
              </a:rPr>
              <a:t>працівників, яких потребує підприємство</a:t>
            </a:r>
            <a:endParaRPr lang="ru-RU" sz="2400" dirty="0">
              <a:solidFill>
                <a:schemeClr val="tx1"/>
              </a:solidFill>
            </a:endParaRPr>
          </a:p>
          <a:p>
            <a:pPr lvl="0" algn="just"/>
            <a:r>
              <a:rPr lang="uk-UA" sz="2400" dirty="0">
                <a:solidFill>
                  <a:schemeClr val="tx1"/>
                </a:solidFill>
              </a:rPr>
              <a:t>продовження співпраці з гуманітарними організаціями по питанню відновлення об’єктів водопостачання та водовідведення та покращення матеріально-технічної бази підприємства </a:t>
            </a:r>
            <a:endParaRPr lang="ru-RU" sz="2400" dirty="0">
              <a:solidFill>
                <a:schemeClr val="tx1"/>
              </a:solidFill>
            </a:endParaRPr>
          </a:p>
          <a:p>
            <a:pPr lvl="0" algn="just"/>
            <a:r>
              <a:rPr lang="uk-UA" sz="2400" dirty="0">
                <a:solidFill>
                  <a:schemeClr val="tx1"/>
                </a:solidFill>
              </a:rPr>
              <a:t>проведення заходів з енергоефективності роботи об’єктів</a:t>
            </a:r>
            <a:endParaRPr lang="ru-RU" sz="24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uk-UA" sz="2400" smtClean="0">
                <a:solidFill>
                  <a:schemeClr val="tx1"/>
                </a:solidFill>
              </a:rPr>
              <a:t>	Основним </a:t>
            </a:r>
            <a:r>
              <a:rPr lang="uk-UA" sz="2400" dirty="0">
                <a:solidFill>
                  <a:schemeClr val="tx1"/>
                </a:solidFill>
              </a:rPr>
              <a:t>завданням підприємства залишається безперебійне надання послуг споживачам в умовах воєнного стану  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01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844062" y="1587546"/>
            <a:ext cx="6430851" cy="2670644"/>
          </a:xfrm>
        </p:spPr>
        <p:txBody>
          <a:bodyPr/>
          <a:lstStyle/>
          <a:p>
            <a:pPr algn="ctr"/>
            <a:endParaRPr lang="uk-UA" sz="4400" b="1" i="1" dirty="0"/>
          </a:p>
          <a:p>
            <a:pPr algn="ctr"/>
            <a:r>
              <a:rPr lang="uk-UA" sz="4400" b="1" i="1" dirty="0"/>
              <a:t>Дякую за увагу!</a:t>
            </a:r>
          </a:p>
          <a:p>
            <a:pPr algn="ctr"/>
            <a:endParaRPr lang="uk-UA" sz="4400" b="1" i="1" dirty="0"/>
          </a:p>
        </p:txBody>
      </p:sp>
    </p:spTree>
    <p:extLst>
      <p:ext uri="{BB962C8B-B14F-4D97-AF65-F5344CB8AC3E}">
        <p14:creationId xmlns:p14="http://schemas.microsoft.com/office/powerpoint/2010/main" val="146722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9257587"/>
              </p:ext>
            </p:extLst>
          </p:nvPr>
        </p:nvGraphicFramePr>
        <p:xfrm>
          <a:off x="750629" y="218365"/>
          <a:ext cx="10672548" cy="6086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85283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096000" y="1820388"/>
            <a:ext cx="5181600" cy="3961424"/>
          </a:xfrm>
        </p:spPr>
        <p:txBody>
          <a:bodyPr/>
          <a:lstStyle/>
          <a:p>
            <a:pPr marL="0" indent="0" algn="just">
              <a:buNone/>
            </a:pPr>
            <a:endParaRPr lang="uk-UA" sz="1200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uk-UA" sz="2400" dirty="0" smtClean="0">
                <a:solidFill>
                  <a:srgbClr val="002060"/>
                </a:solidFill>
              </a:rPr>
              <a:t>В вересні місяці 2025 року підприємство отримало від Державної служби геології та надр України СПЕЦІАЛЬНИЙ ДОЗВІЛ на користування надрами для видобування питних підземних вод строком дії на 20 років. </a:t>
            </a:r>
          </a:p>
          <a:p>
            <a:pPr marL="0" indent="0" algn="just">
              <a:buNone/>
            </a:pPr>
            <a:endParaRPr lang="uk-UA" sz="12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uk-UA" sz="2000" dirty="0" smtClean="0">
                <a:solidFill>
                  <a:schemeClr val="tx1"/>
                </a:solidFill>
              </a:rPr>
              <a:t>Попередній дозвіл був отриманий в 2019 році терміном на 5 років 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38200" y="204717"/>
            <a:ext cx="10515600" cy="709681"/>
          </a:xfrm>
        </p:spPr>
        <p:txBody>
          <a:bodyPr/>
          <a:lstStyle/>
          <a:p>
            <a:r>
              <a:rPr lang="uk-UA" sz="3600" dirty="0" smtClean="0">
                <a:solidFill>
                  <a:srgbClr val="FF0000"/>
                </a:solidFill>
              </a:rPr>
              <a:t>СПЕЦІАЛЬНИЙ</a:t>
            </a:r>
            <a:r>
              <a:rPr lang="uk-UA" dirty="0" smtClean="0">
                <a:solidFill>
                  <a:srgbClr val="FF0000"/>
                </a:solidFill>
              </a:rPr>
              <a:t>  ДОЗВІЛ  на користування надрами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340" y="1106341"/>
            <a:ext cx="3839911" cy="5608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212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4"/>
          <p:cNvSpPr txBox="1">
            <a:spLocks/>
          </p:cNvSpPr>
          <p:nvPr/>
        </p:nvSpPr>
        <p:spPr>
          <a:xfrm>
            <a:off x="109183" y="199598"/>
            <a:ext cx="11709778" cy="6451529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  <a:effectLst>
            <a:outerShdw blurRad="469900" dist="241300" dir="8100000" algn="tr" rotWithShape="0">
              <a:schemeClr val="accent1">
                <a:lumMod val="50000"/>
                <a:alpha val="50000"/>
              </a:schemeClr>
            </a:outerShdw>
          </a:effectLst>
        </p:spPr>
        <p:txBody>
          <a:bodyPr vert="horz" wrap="square" lIns="180000" tIns="180000" rIns="180000" bIns="18000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uk-UA" dirty="0" smtClean="0"/>
              <a:t>	</a:t>
            </a:r>
            <a:r>
              <a:rPr lang="uk-UA" sz="2400" dirty="0" smtClean="0">
                <a:solidFill>
                  <a:srgbClr val="002060"/>
                </a:solidFill>
              </a:rPr>
              <a:t>В </a:t>
            </a:r>
            <a:r>
              <a:rPr lang="uk-UA" sz="2400" dirty="0">
                <a:solidFill>
                  <a:srgbClr val="002060"/>
                </a:solidFill>
              </a:rPr>
              <a:t>зв'язку з бойовими </a:t>
            </a:r>
            <a:r>
              <a:rPr lang="uk-UA" sz="2400" dirty="0" smtClean="0">
                <a:solidFill>
                  <a:srgbClr val="002060"/>
                </a:solidFill>
              </a:rPr>
              <a:t>діями в 2022 році, </a:t>
            </a:r>
            <a:r>
              <a:rPr lang="uk-UA" sz="2400" dirty="0">
                <a:solidFill>
                  <a:srgbClr val="002060"/>
                </a:solidFill>
              </a:rPr>
              <a:t>мережі централізованого водопостачання та водовідведення, а також </a:t>
            </a:r>
            <a:r>
              <a:rPr lang="uk-UA" sz="2400" dirty="0" err="1">
                <a:solidFill>
                  <a:srgbClr val="002060"/>
                </a:solidFill>
              </a:rPr>
              <a:t>обладання</a:t>
            </a:r>
            <a:r>
              <a:rPr lang="uk-UA" sz="2400" dirty="0">
                <a:solidFill>
                  <a:srgbClr val="002060"/>
                </a:solidFill>
              </a:rPr>
              <a:t>, встановлене на об’єктах водопостачання і водовідведення зазнали значних </a:t>
            </a:r>
            <a:r>
              <a:rPr lang="uk-UA" sz="2400" dirty="0" smtClean="0">
                <a:solidFill>
                  <a:srgbClr val="002060"/>
                </a:solidFill>
              </a:rPr>
              <a:t>пошкоджень:</a:t>
            </a:r>
            <a:endParaRPr lang="ru-RU" sz="2400" dirty="0">
              <a:solidFill>
                <a:srgbClr val="002060"/>
              </a:solidFill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uk-UA" sz="2400" u="sng" dirty="0">
                <a:solidFill>
                  <a:srgbClr val="002060"/>
                </a:solidFill>
              </a:rPr>
              <a:t>Об'єкти централізованого водопостачання</a:t>
            </a:r>
            <a:r>
              <a:rPr lang="uk-UA" sz="2400" b="1" u="sng" dirty="0">
                <a:solidFill>
                  <a:srgbClr val="002060"/>
                </a:solidFill>
              </a:rPr>
              <a:t>:</a:t>
            </a:r>
            <a:endParaRPr lang="ru-RU" sz="2400" dirty="0">
              <a:solidFill>
                <a:srgbClr val="002060"/>
              </a:solidFill>
            </a:endParaRPr>
          </a:p>
          <a:p>
            <a:pPr lvl="0" algn="just">
              <a:lnSpc>
                <a:spcPct val="150000"/>
              </a:lnSpc>
            </a:pPr>
            <a:r>
              <a:rPr lang="uk-UA" sz="2400" dirty="0">
                <a:solidFill>
                  <a:srgbClr val="002060"/>
                </a:solidFill>
              </a:rPr>
              <a:t>пошкоджені водонапірні башти по </a:t>
            </a:r>
            <a:r>
              <a:rPr lang="uk-UA" sz="2400" dirty="0" err="1">
                <a:solidFill>
                  <a:srgbClr val="002060"/>
                </a:solidFill>
              </a:rPr>
              <a:t>вул.Гурського</a:t>
            </a:r>
            <a:r>
              <a:rPr lang="uk-UA" sz="2400" dirty="0">
                <a:solidFill>
                  <a:srgbClr val="002060"/>
                </a:solidFill>
              </a:rPr>
              <a:t> та в </a:t>
            </a:r>
            <a:r>
              <a:rPr lang="uk-UA" sz="2400" dirty="0" err="1">
                <a:solidFill>
                  <a:srgbClr val="002060"/>
                </a:solidFill>
              </a:rPr>
              <a:t>с.Буймер</a:t>
            </a:r>
            <a:r>
              <a:rPr lang="uk-UA" sz="2400" dirty="0">
                <a:solidFill>
                  <a:srgbClr val="002060"/>
                </a:solidFill>
              </a:rPr>
              <a:t>; </a:t>
            </a:r>
            <a:endParaRPr lang="ru-RU" sz="2400" dirty="0">
              <a:solidFill>
                <a:srgbClr val="002060"/>
              </a:solidFill>
            </a:endParaRPr>
          </a:p>
          <a:p>
            <a:pPr lvl="0" algn="just">
              <a:lnSpc>
                <a:spcPct val="150000"/>
              </a:lnSpc>
            </a:pPr>
            <a:r>
              <a:rPr lang="uk-UA" sz="2400" dirty="0">
                <a:solidFill>
                  <a:srgbClr val="002060"/>
                </a:solidFill>
              </a:rPr>
              <a:t>вийшло з ладу насосне обладнання на водозаборах по </a:t>
            </a:r>
            <a:r>
              <a:rPr lang="uk-UA" sz="2400" dirty="0" err="1">
                <a:solidFill>
                  <a:srgbClr val="002060"/>
                </a:solidFill>
              </a:rPr>
              <a:t>вул.Докучаєва</a:t>
            </a:r>
            <a:r>
              <a:rPr lang="uk-UA" sz="2400" dirty="0">
                <a:solidFill>
                  <a:srgbClr val="002060"/>
                </a:solidFill>
              </a:rPr>
              <a:t>, </a:t>
            </a:r>
            <a:r>
              <a:rPr lang="uk-UA" sz="2400" dirty="0" err="1">
                <a:solidFill>
                  <a:srgbClr val="002060"/>
                </a:solidFill>
              </a:rPr>
              <a:t>Б.Хмельницького</a:t>
            </a:r>
            <a:r>
              <a:rPr lang="uk-UA" sz="2400" dirty="0">
                <a:solidFill>
                  <a:srgbClr val="002060"/>
                </a:solidFill>
              </a:rPr>
              <a:t>, Шевченка,120, в </a:t>
            </a:r>
            <a:r>
              <a:rPr lang="uk-UA" sz="2400" dirty="0" err="1">
                <a:solidFill>
                  <a:srgbClr val="002060"/>
                </a:solidFill>
              </a:rPr>
              <a:t>с.Люджа</a:t>
            </a:r>
            <a:r>
              <a:rPr lang="uk-UA" sz="2400" dirty="0">
                <a:solidFill>
                  <a:srgbClr val="002060"/>
                </a:solidFill>
              </a:rPr>
              <a:t>, </a:t>
            </a:r>
            <a:r>
              <a:rPr lang="uk-UA" sz="2400" dirty="0" err="1">
                <a:solidFill>
                  <a:srgbClr val="002060"/>
                </a:solidFill>
              </a:rPr>
              <a:t>Буймер</a:t>
            </a:r>
            <a:r>
              <a:rPr lang="uk-UA" sz="2400" dirty="0">
                <a:solidFill>
                  <a:srgbClr val="002060"/>
                </a:solidFill>
              </a:rPr>
              <a:t>, Станова, Білка, Боголюбове та </a:t>
            </a:r>
            <a:r>
              <a:rPr lang="uk-UA" sz="2400" dirty="0" err="1">
                <a:solidFill>
                  <a:srgbClr val="002060"/>
                </a:solidFill>
              </a:rPr>
              <a:t>Мартинівка</a:t>
            </a:r>
            <a:r>
              <a:rPr lang="uk-UA" sz="2400" dirty="0">
                <a:solidFill>
                  <a:srgbClr val="002060"/>
                </a:solidFill>
              </a:rPr>
              <a:t>;</a:t>
            </a:r>
            <a:endParaRPr lang="ru-RU" sz="2400" dirty="0">
              <a:solidFill>
                <a:srgbClr val="002060"/>
              </a:solidFill>
            </a:endParaRPr>
          </a:p>
          <a:p>
            <a:pPr lvl="0" algn="just">
              <a:lnSpc>
                <a:spcPct val="150000"/>
              </a:lnSpc>
            </a:pPr>
            <a:r>
              <a:rPr lang="uk-UA" sz="2400" dirty="0">
                <a:solidFill>
                  <a:srgbClr val="002060"/>
                </a:solidFill>
              </a:rPr>
              <a:t>вийшло з ладу АСУ та електрообладнання на водозаборах по </a:t>
            </a:r>
            <a:r>
              <a:rPr lang="uk-UA" sz="2400" dirty="0" err="1">
                <a:solidFill>
                  <a:srgbClr val="002060"/>
                </a:solidFill>
              </a:rPr>
              <a:t>вул.Гурського</a:t>
            </a:r>
            <a:r>
              <a:rPr lang="uk-UA" sz="2400" dirty="0">
                <a:solidFill>
                  <a:srgbClr val="002060"/>
                </a:solidFill>
              </a:rPr>
              <a:t>, Докучаєва, Шевченка,120, </a:t>
            </a:r>
            <a:r>
              <a:rPr lang="uk-UA" sz="2400" dirty="0" err="1">
                <a:solidFill>
                  <a:srgbClr val="002060"/>
                </a:solidFill>
              </a:rPr>
              <a:t>с.Люджа</a:t>
            </a:r>
            <a:r>
              <a:rPr lang="uk-UA" sz="2400" dirty="0">
                <a:solidFill>
                  <a:srgbClr val="002060"/>
                </a:solidFill>
              </a:rPr>
              <a:t> та Станова</a:t>
            </a:r>
            <a:r>
              <a:rPr lang="uk-UA" sz="2400" dirty="0" smtClean="0">
                <a:solidFill>
                  <a:srgbClr val="002060"/>
                </a:solidFill>
              </a:rPr>
              <a:t>.;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343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4"/>
          <p:cNvSpPr txBox="1">
            <a:spLocks/>
          </p:cNvSpPr>
          <p:nvPr/>
        </p:nvSpPr>
        <p:spPr>
          <a:xfrm>
            <a:off x="259308" y="308780"/>
            <a:ext cx="11709778" cy="5637780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  <a:effectLst>
            <a:outerShdw blurRad="469900" dist="241300" dir="8100000" algn="tr" rotWithShape="0">
              <a:schemeClr val="accent1">
                <a:lumMod val="50000"/>
                <a:alpha val="50000"/>
              </a:schemeClr>
            </a:outerShdw>
          </a:effectLst>
        </p:spPr>
        <p:txBody>
          <a:bodyPr vert="horz" wrap="square" lIns="180000" tIns="180000" rIns="180000" bIns="18000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dirty="0" smtClean="0"/>
              <a:t>	</a:t>
            </a:r>
            <a:r>
              <a:rPr lang="uk-UA" sz="2400" u="sng" dirty="0" smtClean="0">
                <a:solidFill>
                  <a:srgbClr val="002060"/>
                </a:solidFill>
              </a:rPr>
              <a:t>Об'єкти </a:t>
            </a:r>
            <a:r>
              <a:rPr lang="uk-UA" sz="2400" u="sng" dirty="0">
                <a:solidFill>
                  <a:srgbClr val="002060"/>
                </a:solidFill>
              </a:rPr>
              <a:t>централізованого водовідведення</a:t>
            </a:r>
            <a:r>
              <a:rPr lang="uk-UA" sz="2400" b="1" u="sng" dirty="0">
                <a:solidFill>
                  <a:srgbClr val="002060"/>
                </a:solidFill>
              </a:rPr>
              <a:t>:</a:t>
            </a:r>
            <a:endParaRPr lang="ru-RU" sz="2400" dirty="0">
              <a:solidFill>
                <a:srgbClr val="002060"/>
              </a:solidFill>
            </a:endParaRPr>
          </a:p>
          <a:p>
            <a:pPr lvl="0" algn="just"/>
            <a:r>
              <a:rPr lang="uk-UA" sz="2400" dirty="0">
                <a:solidFill>
                  <a:srgbClr val="002060"/>
                </a:solidFill>
              </a:rPr>
              <a:t>вийшло з ладу насосне обладнання на КНС по </a:t>
            </a:r>
            <a:r>
              <a:rPr lang="uk-UA" sz="2400" dirty="0" err="1">
                <a:solidFill>
                  <a:srgbClr val="002060"/>
                </a:solidFill>
              </a:rPr>
              <a:t>вул.Відродження</a:t>
            </a:r>
            <a:r>
              <a:rPr lang="uk-UA" sz="2400" dirty="0">
                <a:solidFill>
                  <a:srgbClr val="002060"/>
                </a:solidFill>
              </a:rPr>
              <a:t>, Набережна, Шкільна, </a:t>
            </a:r>
            <a:r>
              <a:rPr lang="uk-UA" sz="2400" dirty="0" err="1">
                <a:solidFill>
                  <a:srgbClr val="002060"/>
                </a:solidFill>
              </a:rPr>
              <a:t>Б.Хмельницького</a:t>
            </a:r>
            <a:r>
              <a:rPr lang="uk-UA" sz="2400" dirty="0">
                <a:solidFill>
                  <a:srgbClr val="002060"/>
                </a:solidFill>
              </a:rPr>
              <a:t>;</a:t>
            </a:r>
            <a:endParaRPr lang="ru-RU" sz="2400" dirty="0">
              <a:solidFill>
                <a:srgbClr val="002060"/>
              </a:solidFill>
            </a:endParaRPr>
          </a:p>
          <a:p>
            <a:pPr lvl="0" algn="just"/>
            <a:r>
              <a:rPr lang="uk-UA" sz="2400" dirty="0">
                <a:solidFill>
                  <a:srgbClr val="002060"/>
                </a:solidFill>
              </a:rPr>
              <a:t>також було пошкоджено </a:t>
            </a:r>
            <a:r>
              <a:rPr lang="uk-UA" sz="2400" dirty="0" err="1">
                <a:solidFill>
                  <a:srgbClr val="002060"/>
                </a:solidFill>
              </a:rPr>
              <a:t>самоплинні</a:t>
            </a:r>
            <a:r>
              <a:rPr lang="uk-UA" sz="2400" dirty="0">
                <a:solidFill>
                  <a:srgbClr val="002060"/>
                </a:solidFill>
              </a:rPr>
              <a:t> </a:t>
            </a:r>
            <a:r>
              <a:rPr lang="uk-UA" sz="2400" dirty="0" err="1">
                <a:solidFill>
                  <a:srgbClr val="002060"/>
                </a:solidFill>
              </a:rPr>
              <a:t>колектора</a:t>
            </a:r>
            <a:r>
              <a:rPr lang="uk-UA" sz="2400" dirty="0">
                <a:solidFill>
                  <a:srgbClr val="002060"/>
                </a:solidFill>
              </a:rPr>
              <a:t> по </a:t>
            </a:r>
            <a:r>
              <a:rPr lang="uk-UA" sz="2400" dirty="0" err="1">
                <a:solidFill>
                  <a:srgbClr val="002060"/>
                </a:solidFill>
              </a:rPr>
              <a:t>вул.Відродження</a:t>
            </a:r>
            <a:r>
              <a:rPr lang="uk-UA" sz="2400" dirty="0">
                <a:solidFill>
                  <a:srgbClr val="002060"/>
                </a:solidFill>
              </a:rPr>
              <a:t>, </a:t>
            </a:r>
            <a:r>
              <a:rPr lang="uk-UA" sz="2400" dirty="0" err="1">
                <a:solidFill>
                  <a:srgbClr val="002060"/>
                </a:solidFill>
              </a:rPr>
              <a:t>О.Братушки</a:t>
            </a:r>
            <a:r>
              <a:rPr lang="uk-UA" sz="2400" dirty="0">
                <a:solidFill>
                  <a:srgbClr val="002060"/>
                </a:solidFill>
              </a:rPr>
              <a:t> та напірний колектор по </a:t>
            </a:r>
            <a:r>
              <a:rPr lang="uk-UA" sz="2400" dirty="0" err="1">
                <a:solidFill>
                  <a:srgbClr val="002060"/>
                </a:solidFill>
              </a:rPr>
              <a:t>вул.Нескучанська</a:t>
            </a:r>
            <a:r>
              <a:rPr lang="uk-UA" sz="2400" dirty="0">
                <a:solidFill>
                  <a:srgbClr val="002060"/>
                </a:solidFill>
              </a:rPr>
              <a:t>;</a:t>
            </a:r>
            <a:endParaRPr lang="ru-RU" sz="2400" dirty="0">
              <a:solidFill>
                <a:srgbClr val="002060"/>
              </a:solidFill>
            </a:endParaRPr>
          </a:p>
          <a:p>
            <a:pPr lvl="0" algn="just"/>
            <a:r>
              <a:rPr lang="uk-UA" sz="2400" dirty="0">
                <a:solidFill>
                  <a:srgbClr val="002060"/>
                </a:solidFill>
              </a:rPr>
              <a:t>пошкоджено будівлю КНС ДНЗ «Білочка»;</a:t>
            </a:r>
            <a:endParaRPr lang="ru-RU" sz="2400" dirty="0">
              <a:solidFill>
                <a:srgbClr val="002060"/>
              </a:solidFill>
            </a:endParaRPr>
          </a:p>
          <a:p>
            <a:pPr lvl="0" algn="just"/>
            <a:r>
              <a:rPr lang="uk-UA" sz="2400" dirty="0">
                <a:solidFill>
                  <a:srgbClr val="002060"/>
                </a:solidFill>
              </a:rPr>
              <a:t>очисні споруди по </a:t>
            </a:r>
            <a:r>
              <a:rPr lang="uk-UA" sz="2400" dirty="0" err="1">
                <a:solidFill>
                  <a:srgbClr val="002060"/>
                </a:solidFill>
              </a:rPr>
              <a:t>вул.Набережній</a:t>
            </a:r>
            <a:r>
              <a:rPr lang="uk-UA" sz="2400" dirty="0">
                <a:solidFill>
                  <a:srgbClr val="002060"/>
                </a:solidFill>
              </a:rPr>
              <a:t> – пошкоджено будівлю та дах очисних споруд та обладнання лінії біоочистки;</a:t>
            </a:r>
            <a:endParaRPr lang="ru-RU" sz="24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uk-UA" sz="2400" u="sng" dirty="0">
                <a:solidFill>
                  <a:srgbClr val="002060"/>
                </a:solidFill>
              </a:rPr>
              <a:t>Виробнича база по вул.Шевченка,120:</a:t>
            </a:r>
            <a:endParaRPr lang="ru-RU" sz="2400" dirty="0">
              <a:solidFill>
                <a:srgbClr val="002060"/>
              </a:solidFill>
            </a:endParaRPr>
          </a:p>
          <a:p>
            <a:pPr lvl="0" algn="just"/>
            <a:r>
              <a:rPr lang="uk-UA" sz="2400" dirty="0">
                <a:solidFill>
                  <a:srgbClr val="002060"/>
                </a:solidFill>
              </a:rPr>
              <a:t>пошкоджені приміщення матеріальних складів, зварювальний цех та побутові приміщення (зазнали руйнувань двері, вікна, система опалення, тощо);</a:t>
            </a:r>
            <a:endParaRPr lang="ru-RU" sz="2400" dirty="0">
              <a:solidFill>
                <a:srgbClr val="002060"/>
              </a:solidFill>
            </a:endParaRPr>
          </a:p>
          <a:p>
            <a:pPr algn="just"/>
            <a:r>
              <a:rPr lang="uk-UA" sz="2400" dirty="0">
                <a:solidFill>
                  <a:srgbClr val="002060"/>
                </a:solidFill>
              </a:rPr>
              <a:t>розграбована комунальна техніка (асенізаційні автомобілі, екскаватор, аварійні автомобілі).</a:t>
            </a:r>
          </a:p>
        </p:txBody>
      </p:sp>
    </p:spTree>
    <p:extLst>
      <p:ext uri="{BB962C8B-B14F-4D97-AF65-F5344CB8AC3E}">
        <p14:creationId xmlns:p14="http://schemas.microsoft.com/office/powerpoint/2010/main" val="523212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3707" y="213071"/>
            <a:ext cx="9949218" cy="6642158"/>
          </a:xfrm>
        </p:spPr>
        <p:txBody>
          <a:bodyPr/>
          <a:lstStyle/>
          <a:p>
            <a:pPr marL="0" indent="0" algn="just">
              <a:buNone/>
            </a:pPr>
            <a:r>
              <a:rPr lang="uk-UA" sz="2400" dirty="0" smtClean="0">
                <a:solidFill>
                  <a:schemeClr val="tx1"/>
                </a:solidFill>
              </a:rPr>
              <a:t>Завдяки </a:t>
            </a:r>
            <a:r>
              <a:rPr lang="uk-UA" sz="2400" dirty="0">
                <a:solidFill>
                  <a:schemeClr val="tx1"/>
                </a:solidFill>
              </a:rPr>
              <a:t>співпраці </a:t>
            </a:r>
            <a:r>
              <a:rPr lang="uk-UA" sz="2400" dirty="0" smtClean="0">
                <a:solidFill>
                  <a:schemeClr val="tx1"/>
                </a:solidFill>
              </a:rPr>
              <a:t>Тростянецької міської ради та КП ТМР «</a:t>
            </a:r>
            <a:r>
              <a:rPr lang="uk-UA" sz="2400" dirty="0" err="1" smtClean="0">
                <a:solidFill>
                  <a:schemeClr val="tx1"/>
                </a:solidFill>
              </a:rPr>
              <a:t>Тростянецькомунсервіс</a:t>
            </a:r>
            <a:r>
              <a:rPr lang="uk-UA" sz="2400" dirty="0" smtClean="0">
                <a:solidFill>
                  <a:schemeClr val="tx1"/>
                </a:solidFill>
              </a:rPr>
              <a:t>», для </a:t>
            </a:r>
            <a:r>
              <a:rPr lang="uk-UA" sz="2400" dirty="0">
                <a:solidFill>
                  <a:schemeClr val="tx1"/>
                </a:solidFill>
              </a:rPr>
              <a:t>відновлення робочого стану мереж та </a:t>
            </a:r>
            <a:r>
              <a:rPr lang="uk-UA" sz="2400" dirty="0" smtClean="0">
                <a:solidFill>
                  <a:schemeClr val="tx1"/>
                </a:solidFill>
              </a:rPr>
              <a:t>обладнання за 2022 – 2025 роки отримано </a:t>
            </a:r>
            <a:r>
              <a:rPr lang="uk-UA" sz="2400" dirty="0">
                <a:solidFill>
                  <a:schemeClr val="tx1"/>
                </a:solidFill>
              </a:rPr>
              <a:t>гуманітарної </a:t>
            </a:r>
            <a:r>
              <a:rPr lang="uk-UA" sz="2400" dirty="0" smtClean="0">
                <a:solidFill>
                  <a:schemeClr val="tx1"/>
                </a:solidFill>
              </a:rPr>
              <a:t>допомоги від міжнародних </a:t>
            </a:r>
            <a:r>
              <a:rPr lang="uk-UA" sz="2400" dirty="0">
                <a:solidFill>
                  <a:schemeClr val="tx1"/>
                </a:solidFill>
              </a:rPr>
              <a:t>організацій та вітчизняних підприємств</a:t>
            </a:r>
            <a:r>
              <a:rPr lang="uk-UA" sz="2400" dirty="0" smtClean="0">
                <a:solidFill>
                  <a:schemeClr val="tx1"/>
                </a:solidFill>
              </a:rPr>
              <a:t> </a:t>
            </a:r>
            <a:r>
              <a:rPr lang="uk-UA" sz="2400" dirty="0">
                <a:solidFill>
                  <a:schemeClr val="tx1"/>
                </a:solidFill>
              </a:rPr>
              <a:t>на загальну суму </a:t>
            </a:r>
            <a:r>
              <a:rPr lang="uk-UA" sz="2400" dirty="0" smtClean="0">
                <a:solidFill>
                  <a:schemeClr val="tx1"/>
                </a:solidFill>
              </a:rPr>
              <a:t>  26 919,1  </a:t>
            </a:r>
            <a:r>
              <a:rPr lang="uk-UA" sz="2400" dirty="0" err="1">
                <a:solidFill>
                  <a:schemeClr val="tx1"/>
                </a:solidFill>
              </a:rPr>
              <a:t>тис.грн</a:t>
            </a:r>
            <a:r>
              <a:rPr lang="uk-UA" sz="2400" dirty="0" smtClean="0">
                <a:solidFill>
                  <a:schemeClr val="tx1"/>
                </a:solidFill>
              </a:rPr>
              <a:t>.: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200" dirty="0" smtClean="0">
                <a:solidFill>
                  <a:schemeClr val="tx1"/>
                </a:solidFill>
              </a:rPr>
              <a:t>         -  9 441,5 </a:t>
            </a:r>
            <a:r>
              <a:rPr lang="uk-UA" sz="2200" dirty="0" err="1" smtClean="0">
                <a:solidFill>
                  <a:schemeClr val="tx1"/>
                </a:solidFill>
              </a:rPr>
              <a:t>тис.грн</a:t>
            </a:r>
            <a:r>
              <a:rPr lang="uk-UA" sz="2200" dirty="0" smtClean="0">
                <a:solidFill>
                  <a:schemeClr val="tx1"/>
                </a:solidFill>
              </a:rPr>
              <a:t>. в 2022 р.                        -  8 297,6 </a:t>
            </a:r>
            <a:r>
              <a:rPr lang="uk-UA" sz="2200" dirty="0" err="1" smtClean="0">
                <a:solidFill>
                  <a:schemeClr val="tx1"/>
                </a:solidFill>
              </a:rPr>
              <a:t>тис.грн</a:t>
            </a:r>
            <a:r>
              <a:rPr lang="uk-UA" sz="2200" dirty="0" smtClean="0">
                <a:solidFill>
                  <a:schemeClr val="tx1"/>
                </a:solidFill>
              </a:rPr>
              <a:t>. в 2024 р.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200" dirty="0">
                <a:solidFill>
                  <a:schemeClr val="tx1"/>
                </a:solidFill>
              </a:rPr>
              <a:t> </a:t>
            </a:r>
            <a:r>
              <a:rPr lang="uk-UA" sz="2200" dirty="0" smtClean="0">
                <a:solidFill>
                  <a:schemeClr val="tx1"/>
                </a:solidFill>
              </a:rPr>
              <a:t>        -  7 934,8 </a:t>
            </a:r>
            <a:r>
              <a:rPr lang="uk-UA" sz="2200" dirty="0" err="1" smtClean="0">
                <a:solidFill>
                  <a:schemeClr val="tx1"/>
                </a:solidFill>
              </a:rPr>
              <a:t>тис.грн</a:t>
            </a:r>
            <a:r>
              <a:rPr lang="uk-UA" sz="2200" dirty="0" smtClean="0">
                <a:solidFill>
                  <a:schemeClr val="tx1"/>
                </a:solidFill>
              </a:rPr>
              <a:t>. в 2023 р.                        -  1 245,2 </a:t>
            </a:r>
            <a:r>
              <a:rPr lang="uk-UA" sz="2200" dirty="0" err="1" smtClean="0">
                <a:solidFill>
                  <a:schemeClr val="tx1"/>
                </a:solidFill>
              </a:rPr>
              <a:t>тис.грн</a:t>
            </a:r>
            <a:r>
              <a:rPr lang="uk-UA" sz="2200" dirty="0" smtClean="0">
                <a:solidFill>
                  <a:schemeClr val="tx1"/>
                </a:solidFill>
              </a:rPr>
              <a:t>. в 2025 р.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uk-UA" sz="800" dirty="0">
              <a:solidFill>
                <a:schemeClr val="tx1"/>
              </a:solidFill>
            </a:endParaRPr>
          </a:p>
          <a:p>
            <a:pPr lvl="0" fontAlgn="base">
              <a:lnSpc>
                <a:spcPct val="100000"/>
              </a:lnSpc>
              <a:spcBef>
                <a:spcPts val="0"/>
              </a:spcBef>
            </a:pPr>
            <a:r>
              <a:rPr lang="uk-UA" sz="1800" dirty="0" smtClean="0">
                <a:solidFill>
                  <a:schemeClr val="tx1"/>
                </a:solidFill>
              </a:rPr>
              <a:t>екскаватор-навантажувач</a:t>
            </a:r>
            <a:r>
              <a:rPr lang="en-US" sz="1800" dirty="0" smtClean="0">
                <a:solidFill>
                  <a:schemeClr val="tx1"/>
                </a:solidFill>
              </a:rPr>
              <a:t> MECALAC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uk-UA" sz="1800" dirty="0" smtClean="0">
                <a:solidFill>
                  <a:schemeClr val="tx1"/>
                </a:solidFill>
              </a:rPr>
              <a:t>екскаватор-навантажувач</a:t>
            </a:r>
            <a:r>
              <a:rPr lang="en-US" sz="1800" dirty="0" smtClean="0">
                <a:solidFill>
                  <a:schemeClr val="tx1"/>
                </a:solidFill>
              </a:rPr>
              <a:t> JCB</a:t>
            </a:r>
            <a:endParaRPr lang="uk-UA" sz="1800" dirty="0" smtClean="0">
              <a:solidFill>
                <a:schemeClr val="tx1"/>
              </a:solidFill>
            </a:endParaRP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uk-UA" sz="1800" dirty="0" smtClean="0">
                <a:solidFill>
                  <a:schemeClr val="tx1"/>
                </a:solidFill>
              </a:rPr>
              <a:t>колісний екскаватор </a:t>
            </a:r>
            <a:r>
              <a:rPr lang="en-US" sz="1800" dirty="0" smtClean="0">
                <a:solidFill>
                  <a:schemeClr val="tx1"/>
                </a:solidFill>
              </a:rPr>
              <a:t>CAT</a:t>
            </a:r>
            <a:endParaRPr lang="en-US" sz="1800" dirty="0">
              <a:solidFill>
                <a:schemeClr val="tx1"/>
              </a:solidFill>
            </a:endParaRPr>
          </a:p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uk-UA" sz="1800" dirty="0" smtClean="0">
                <a:solidFill>
                  <a:schemeClr val="tx1"/>
                </a:solidFill>
              </a:rPr>
              <a:t>машина </a:t>
            </a:r>
            <a:r>
              <a:rPr lang="uk-UA" sz="1800" dirty="0">
                <a:solidFill>
                  <a:schemeClr val="tx1"/>
                </a:solidFill>
              </a:rPr>
              <a:t>комунальна вакуумна очисна </a:t>
            </a:r>
            <a:r>
              <a:rPr lang="en-US" sz="1800" dirty="0" smtClean="0">
                <a:solidFill>
                  <a:schemeClr val="tx1"/>
                </a:solidFill>
              </a:rPr>
              <a:t>DAYUN</a:t>
            </a:r>
            <a:endParaRPr lang="en-US" sz="1800" dirty="0">
              <a:solidFill>
                <a:schemeClr val="tx1"/>
              </a:solidFill>
            </a:endParaRPr>
          </a:p>
          <a:p>
            <a:pPr lvl="0" fontAlgn="base">
              <a:lnSpc>
                <a:spcPct val="100000"/>
              </a:lnSpc>
              <a:spcBef>
                <a:spcPts val="0"/>
              </a:spcBef>
            </a:pPr>
            <a:r>
              <a:rPr lang="uk-UA" sz="1800" dirty="0" err="1" smtClean="0">
                <a:solidFill>
                  <a:schemeClr val="tx1"/>
                </a:solidFill>
              </a:rPr>
              <a:t>каналопромивочна</a:t>
            </a:r>
            <a:r>
              <a:rPr lang="uk-UA" sz="1800" dirty="0" smtClean="0">
                <a:solidFill>
                  <a:schemeClr val="tx1"/>
                </a:solidFill>
              </a:rPr>
              <a:t> машина </a:t>
            </a:r>
            <a:r>
              <a:rPr lang="en-US" sz="1800" dirty="0" smtClean="0">
                <a:solidFill>
                  <a:schemeClr val="tx1"/>
                </a:solidFill>
              </a:rPr>
              <a:t>SCANIA</a:t>
            </a:r>
          </a:p>
          <a:p>
            <a:pPr lvl="0" fontAlgn="base">
              <a:lnSpc>
                <a:spcPct val="100000"/>
              </a:lnSpc>
              <a:spcBef>
                <a:spcPts val="0"/>
              </a:spcBef>
            </a:pPr>
            <a:r>
              <a:rPr lang="uk-UA" sz="1800" dirty="0" smtClean="0">
                <a:solidFill>
                  <a:schemeClr val="tx1"/>
                </a:solidFill>
              </a:rPr>
              <a:t>асенізаційний автомобіль </a:t>
            </a:r>
            <a:r>
              <a:rPr lang="en-US" sz="1800" dirty="0" smtClean="0">
                <a:solidFill>
                  <a:schemeClr val="tx1"/>
                </a:solidFill>
              </a:rPr>
              <a:t>RENAUT </a:t>
            </a:r>
            <a:endParaRPr lang="ru-RU" sz="1800" dirty="0">
              <a:solidFill>
                <a:schemeClr val="tx1"/>
              </a:solidFill>
            </a:endParaRPr>
          </a:p>
          <a:p>
            <a:pPr lvl="0" fontAlgn="base">
              <a:lnSpc>
                <a:spcPct val="100000"/>
              </a:lnSpc>
              <a:spcBef>
                <a:spcPts val="0"/>
              </a:spcBef>
            </a:pPr>
            <a:r>
              <a:rPr lang="uk-UA" sz="1800" dirty="0">
                <a:solidFill>
                  <a:schemeClr val="tx1"/>
                </a:solidFill>
              </a:rPr>
              <a:t>2 </a:t>
            </a:r>
            <a:r>
              <a:rPr lang="uk-UA" sz="1800" dirty="0" smtClean="0">
                <a:solidFill>
                  <a:schemeClr val="tx1"/>
                </a:solidFill>
              </a:rPr>
              <a:t>автомобіля – майстерні</a:t>
            </a:r>
          </a:p>
          <a:p>
            <a:pPr lvl="0" fontAlgn="base">
              <a:lnSpc>
                <a:spcPct val="100000"/>
              </a:lnSpc>
              <a:spcBef>
                <a:spcPts val="0"/>
              </a:spcBef>
            </a:pPr>
            <a:r>
              <a:rPr lang="uk-UA" sz="1800" dirty="0" smtClean="0">
                <a:solidFill>
                  <a:schemeClr val="tx1"/>
                </a:solidFill>
              </a:rPr>
              <a:t>вантажний автомобіль-самоскид </a:t>
            </a:r>
            <a:r>
              <a:rPr lang="en-US" sz="1800" dirty="0" smtClean="0">
                <a:solidFill>
                  <a:schemeClr val="tx1"/>
                </a:solidFill>
              </a:rPr>
              <a:t>FORD TRUCKS</a:t>
            </a:r>
            <a:endParaRPr lang="ru-RU" sz="1800" dirty="0">
              <a:solidFill>
                <a:schemeClr val="tx1"/>
              </a:solidFill>
            </a:endParaRPr>
          </a:p>
          <a:p>
            <a:pPr lvl="0" fontAlgn="base">
              <a:lnSpc>
                <a:spcPct val="100000"/>
              </a:lnSpc>
              <a:spcBef>
                <a:spcPts val="0"/>
              </a:spcBef>
            </a:pPr>
            <a:r>
              <a:rPr lang="uk-UA" sz="1800" dirty="0">
                <a:solidFill>
                  <a:schemeClr val="tx1"/>
                </a:solidFill>
              </a:rPr>
              <a:t>насосне </a:t>
            </a:r>
            <a:r>
              <a:rPr lang="uk-UA" sz="1800" dirty="0" smtClean="0">
                <a:solidFill>
                  <a:schemeClr val="tx1"/>
                </a:solidFill>
              </a:rPr>
              <a:t>обладнання</a:t>
            </a:r>
            <a:endParaRPr lang="ru-RU" sz="1800" dirty="0">
              <a:solidFill>
                <a:schemeClr val="tx1"/>
              </a:solidFill>
            </a:endParaRPr>
          </a:p>
          <a:p>
            <a:pPr lvl="0" fontAlgn="base">
              <a:lnSpc>
                <a:spcPct val="100000"/>
              </a:lnSpc>
              <a:spcBef>
                <a:spcPts val="0"/>
              </a:spcBef>
            </a:pPr>
            <a:r>
              <a:rPr lang="uk-UA" sz="1800" dirty="0" smtClean="0">
                <a:solidFill>
                  <a:schemeClr val="tx1"/>
                </a:solidFill>
              </a:rPr>
              <a:t>генератори</a:t>
            </a:r>
            <a:endParaRPr lang="ru-RU" sz="1800" dirty="0">
              <a:solidFill>
                <a:schemeClr val="tx1"/>
              </a:solidFill>
            </a:endParaRPr>
          </a:p>
          <a:p>
            <a:pPr lvl="0" fontAlgn="base">
              <a:lnSpc>
                <a:spcPct val="100000"/>
              </a:lnSpc>
              <a:spcBef>
                <a:spcPts val="0"/>
              </a:spcBef>
            </a:pPr>
            <a:r>
              <a:rPr lang="uk-UA" sz="1800" dirty="0">
                <a:solidFill>
                  <a:schemeClr val="tx1"/>
                </a:solidFill>
              </a:rPr>
              <a:t>спецодяг, спецвзуття та засоби індивідуального </a:t>
            </a:r>
            <a:r>
              <a:rPr lang="uk-UA" sz="1800" dirty="0" smtClean="0">
                <a:solidFill>
                  <a:schemeClr val="tx1"/>
                </a:solidFill>
              </a:rPr>
              <a:t>захисту</a:t>
            </a:r>
            <a:endParaRPr lang="ru-RU" sz="1800" dirty="0">
              <a:solidFill>
                <a:schemeClr val="tx1"/>
              </a:solidFill>
            </a:endParaRPr>
          </a:p>
          <a:p>
            <a:pPr lvl="0" fontAlgn="base">
              <a:lnSpc>
                <a:spcPct val="100000"/>
              </a:lnSpc>
              <a:spcBef>
                <a:spcPts val="0"/>
              </a:spcBef>
            </a:pPr>
            <a:r>
              <a:rPr lang="uk-UA" sz="1800" dirty="0" smtClean="0">
                <a:solidFill>
                  <a:schemeClr val="tx1"/>
                </a:solidFill>
              </a:rPr>
              <a:t>інструменти</a:t>
            </a:r>
            <a:endParaRPr lang="ru-RU" sz="1800" dirty="0">
              <a:solidFill>
                <a:schemeClr val="tx1"/>
              </a:solidFill>
            </a:endParaRPr>
          </a:p>
          <a:p>
            <a:pPr lvl="0" fontAlgn="base">
              <a:lnSpc>
                <a:spcPct val="100000"/>
              </a:lnSpc>
              <a:spcBef>
                <a:spcPts val="0"/>
              </a:spcBef>
            </a:pPr>
            <a:r>
              <a:rPr lang="uk-UA" sz="1800" dirty="0">
                <a:solidFill>
                  <a:schemeClr val="tx1"/>
                </a:solidFill>
              </a:rPr>
              <a:t>комплектуючі та матеріали для проведення ремонтних </a:t>
            </a:r>
            <a:r>
              <a:rPr lang="uk-UA" sz="1800" dirty="0" smtClean="0">
                <a:solidFill>
                  <a:schemeClr val="tx1"/>
                </a:solidFill>
              </a:rPr>
              <a:t>робіт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814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43" y="300251"/>
            <a:ext cx="4734068" cy="63120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273" y="347640"/>
            <a:ext cx="4698527" cy="626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277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543" y="278240"/>
            <a:ext cx="4575412" cy="6100549"/>
          </a:xfrm>
          <a:prstGeom prst="rect">
            <a:avLst/>
          </a:prstGeom>
        </p:spPr>
      </p:pic>
      <p:sp>
        <p:nvSpPr>
          <p:cNvPr id="3" name="AutoShape 2" descr="10000031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100000314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100000314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75" y="312737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4832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2202</TotalTime>
  <Words>583</Words>
  <Application>Microsoft Office PowerPoint</Application>
  <PresentationFormat>Широкоэкранный</PresentationFormat>
  <Paragraphs>136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Тема Office</vt:lpstr>
      <vt:lpstr> Комунальне підприємство  Тростянецької міської ради «Тростянецькомунсервіс»</vt:lpstr>
      <vt:lpstr>Презентация PowerPoint</vt:lpstr>
      <vt:lpstr>Презентация PowerPoint</vt:lpstr>
      <vt:lpstr>СПЕЦІАЛЬНИЙ  ДОЗВІЛ  на користування надрами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Фінансовий результат діяльності підприємства  за  2021 – 2025 р.р. </vt:lpstr>
      <vt:lpstr>Обсяги  підйому, реалізації  та  втрат  води  у  2021 – 2025 р.</vt:lpstr>
      <vt:lpstr>Втрати  води  в водопровідних  мережах  в  2021 – 2025 р.</vt:lpstr>
      <vt:lpstr>Аварійність  водопровідних  мереж  у  2021 – 2025 р.</vt:lpstr>
      <vt:lpstr>Заміна аварійних  ділянок водопровідних  мереж  у  2021 – 2025 р.р. (метр)</vt:lpstr>
      <vt:lpstr>Презентация PowerPoint</vt:lpstr>
      <vt:lpstr>Презентация PowerPoint</vt:lpstr>
      <vt:lpstr>Обсяги  прийнятих  каналізаційних  стоків  у  2021 – 2025 р.</vt:lpstr>
      <vt:lpstr>Витрати електроенергії на 1 куб.м.  піднятої та реалізованої  води</vt:lpstr>
      <vt:lpstr>Витрати електроенергії на 1 куб.м.  каналізаційних стоків</vt:lpstr>
      <vt:lpstr>Оплата населенням наданих послуг з водопостачання та водовідведення  за 2021 – 2025 р.р. 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asus_comuns</cp:lastModifiedBy>
  <cp:revision>314</cp:revision>
  <cp:lastPrinted>2025-12-16T12:16:06Z</cp:lastPrinted>
  <dcterms:created xsi:type="dcterms:W3CDTF">2020-08-10T05:11:11Z</dcterms:created>
  <dcterms:modified xsi:type="dcterms:W3CDTF">2025-12-16T12:16:56Z</dcterms:modified>
</cp:coreProperties>
</file>